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75" r:id="rId8"/>
    <p:sldId id="264" r:id="rId9"/>
    <p:sldId id="276" r:id="rId10"/>
    <p:sldId id="265" r:id="rId11"/>
    <p:sldId id="267" r:id="rId12"/>
    <p:sldId id="268" r:id="rId13"/>
    <p:sldId id="269" r:id="rId14"/>
    <p:sldId id="273" r:id="rId15"/>
    <p:sldId id="274" r:id="rId16"/>
    <p:sldId id="277" r:id="rId17"/>
    <p:sldId id="278" r:id="rId18"/>
    <p:sldId id="279" r:id="rId19"/>
    <p:sldId id="271" r:id="rId20"/>
  </p:sldIdLst>
  <p:sldSz cx="18288000" cy="10287000"/>
  <p:notesSz cx="6858000" cy="9144000"/>
  <p:embeddedFontLst>
    <p:embeddedFont>
      <p:font typeface="Enriqueta Medium" pitchFamily="2" charset="0"/>
      <p:regular r:id="rId21"/>
    </p:embeddedFont>
    <p:embeddedFont>
      <p:font typeface="Futura Md BT" pitchFamily="34" charset="0"/>
      <p:regular r:id="rId22"/>
      <p:bold r:id="rId23"/>
      <p:italic r:id="rId24"/>
      <p:boldItalic r:id="rId25"/>
    </p:embeddedFont>
    <p:embeddedFont>
      <p:font typeface="Book Antiqua" pitchFamily="18" charset="0"/>
      <p:regular r:id="rId26"/>
      <p:bold r:id="rId27"/>
      <p:italic r:id="rId28"/>
      <p:boldItalic r:id="rId29"/>
    </p:embeddedFont>
    <p:embeddedFont>
      <p:font typeface="Bell MT" pitchFamily="18" charset="0"/>
      <p:regular r:id="rId30"/>
      <p:bold r:id="rId31"/>
      <p:italic r:id="rId32"/>
    </p:embeddedFont>
    <p:embeddedFont>
      <p:font typeface="Calibri" pitchFamily="34" charset="0"/>
      <p:regular r:id="rId33"/>
      <p:bold r:id="rId34"/>
      <p:italic r:id="rId35"/>
      <p:boldItalic r:id="rId36"/>
    </p:embeddedFont>
    <p:embeddedFont>
      <p:font typeface="Bodoni Bk BT" pitchFamily="18" charset="0"/>
      <p:regular r:id="rId37"/>
      <p:italic r:id="rId38"/>
    </p:embeddedFont>
    <p:embeddedFont>
      <p:font typeface="Berlin Sans FB" pitchFamily="34" charset="0"/>
      <p:regular r:id="rId39"/>
      <p:bold r:id="rId40"/>
    </p:embeddedFont>
    <p:embeddedFont>
      <p:font typeface="Cambria" pitchFamily="18" charset="0"/>
      <p:regular r:id="rId41"/>
      <p:bold r:id="rId42"/>
      <p:italic r:id="rId43"/>
      <p:boldItalic r:id="rId44"/>
    </p:embeddedFont>
    <p:embeddedFont>
      <p:font typeface="Felix Titling" pitchFamily="82" charset="0"/>
      <p:regular r:id="rId45"/>
    </p:embeddedFont>
    <p:embeddedFont>
      <p:font typeface="High Tower Text" pitchFamily="18" charset="0"/>
      <p:regular r:id="rId46"/>
      <p:italic r:id="rId47"/>
    </p:embeddedFont>
    <p:embeddedFont>
      <p:font typeface="Arial Rounded MT Bold" pitchFamily="3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34" autoAdjust="0"/>
    <p:restoredTop sz="94622" autoAdjust="0"/>
  </p:normalViewPr>
  <p:slideViewPr>
    <p:cSldViewPr>
      <p:cViewPr>
        <p:scale>
          <a:sx n="50" d="100"/>
          <a:sy n="50" d="100"/>
        </p:scale>
        <p:origin x="-50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9.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1" Type="http://schemas.openxmlformats.org/officeDocument/2006/relationships/image" Target="../media/image24.png"/><Relationship Id="rId3" Type="http://schemas.openxmlformats.org/officeDocument/2006/relationships/image" Target="../media/image22.png"/><Relationship Id="rId50"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7.xml"/><Relationship Id="rId49" Type="http://schemas.openxmlformats.org/officeDocument/2006/relationships/image" Target="../media/image73.svg"/><Relationship Id="rId15" Type="http://schemas.openxmlformats.org/officeDocument/2006/relationships/image" Target="../media/image39.svg"/><Relationship Id="rId31"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29" Type="http://schemas.openxmlformats.org/officeDocument/2006/relationships/image" Target="../media/image53.svg"/><Relationship Id="rId1" Type="http://schemas.openxmlformats.org/officeDocument/2006/relationships/slideLayout" Target="../slideLayouts/slideLayout7.xml"/><Relationship Id="rId31" Type="http://schemas.openxmlformats.org/officeDocument/2006/relationships/image" Target="../media/image9.png"/><Relationship Id="rId30" Type="http://schemas.openxmlformats.org/officeDocument/2006/relationships/image" Target="../media/image8.jpeg"/><Relationship Id="rId27" Type="http://schemas.openxmlformats.org/officeDocument/2006/relationships/image" Target="../media/image5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91" t="37607" r="3090" b="34556"/>
          <a:stretch>
            <a:fillRect/>
          </a:stretch>
        </p:blipFill>
        <p:spPr bwMode="hidden">
          <a:xfrm>
            <a:off x="0" y="0"/>
            <a:ext cx="18288000" cy="4929222"/>
          </a:xfrm>
          <a:prstGeom prst="rect">
            <a:avLst/>
          </a:prstGeom>
        </p:spPr>
      </p:pic>
      <p:sp>
        <p:nvSpPr>
          <p:cNvPr id="8" name="TextBox 7">
            <a:extLst>
              <a:ext uri="{FF2B5EF4-FFF2-40B4-BE49-F238E27FC236}">
                <a16:creationId xmlns="" xmlns:a16="http://schemas.microsoft.com/office/drawing/2014/main" id="{ECE03C04-229E-44CB-BD79-402DC77039D9}"/>
              </a:ext>
            </a:extLst>
          </p:cNvPr>
          <p:cNvSpPr txBox="1"/>
          <p:nvPr/>
        </p:nvSpPr>
        <p:spPr>
          <a:xfrm>
            <a:off x="8786810" y="6357947"/>
            <a:ext cx="9501190" cy="3877985"/>
          </a:xfrm>
          <a:prstGeom prst="rect">
            <a:avLst/>
          </a:prstGeom>
          <a:noFill/>
        </p:spPr>
        <p:txBody>
          <a:bodyPr wrap="square" rtlCol="0">
            <a:spAutoFit/>
          </a:bodyPr>
          <a:lstStyle/>
          <a:p>
            <a:pPr algn="ctr">
              <a:lnSpc>
                <a:spcPct val="100000"/>
              </a:lnSpc>
              <a:spcBef>
                <a:spcPts val="600"/>
              </a:spcBef>
            </a:pPr>
            <a:r>
              <a:rPr lang="en-IN" sz="2700" u="sng" dirty="0" smtClean="0">
                <a:solidFill>
                  <a:schemeClr val="bg1"/>
                </a:solidFill>
                <a:latin typeface="Enriqueta Medium" pitchFamily="2" charset="0"/>
              </a:rPr>
              <a:t>PROJECT</a:t>
            </a:r>
            <a:r>
              <a:rPr lang="en-IN" sz="2700" dirty="0" smtClean="0">
                <a:solidFill>
                  <a:schemeClr val="bg1"/>
                </a:solidFill>
                <a:latin typeface="Enriqueta Medium" pitchFamily="2" charset="0"/>
              </a:rPr>
              <a:t>:- Face Detection &amp; Recognition System on Images</a:t>
            </a:r>
          </a:p>
          <a:p>
            <a:pPr algn="ctr">
              <a:lnSpc>
                <a:spcPct val="100000"/>
              </a:lnSpc>
              <a:spcBef>
                <a:spcPts val="600"/>
              </a:spcBef>
            </a:pPr>
            <a:endParaRPr lang="en-IN" sz="2700" dirty="0" smtClean="0">
              <a:solidFill>
                <a:schemeClr val="bg1"/>
              </a:solidFill>
              <a:latin typeface="Enriqueta Medium" pitchFamily="2" charset="0"/>
            </a:endParaRPr>
          </a:p>
          <a:p>
            <a:pPr algn="ctr">
              <a:lnSpc>
                <a:spcPct val="100000"/>
              </a:lnSpc>
              <a:spcBef>
                <a:spcPts val="600"/>
              </a:spcBef>
            </a:pPr>
            <a:r>
              <a:rPr lang="en-IN" sz="2700" dirty="0" smtClean="0">
                <a:solidFill>
                  <a:schemeClr val="bg1"/>
                </a:solidFill>
                <a:latin typeface="Enriqueta Medium" pitchFamily="2" charset="0"/>
              </a:rPr>
              <a:t>Group Members:-</a:t>
            </a:r>
          </a:p>
          <a:p>
            <a:pPr algn="ctr">
              <a:lnSpc>
                <a:spcPct val="100000"/>
              </a:lnSpc>
              <a:spcBef>
                <a:spcPts val="600"/>
              </a:spcBef>
            </a:pPr>
            <a:r>
              <a:rPr lang="en-IN" sz="2700" dirty="0" err="1" smtClean="0">
                <a:solidFill>
                  <a:schemeClr val="bg1"/>
                </a:solidFill>
                <a:latin typeface="Enriqueta Medium" pitchFamily="2" charset="0"/>
              </a:rPr>
              <a:t>Kunal</a:t>
            </a:r>
            <a:r>
              <a:rPr lang="en-IN" sz="2700" dirty="0" smtClean="0">
                <a:solidFill>
                  <a:schemeClr val="bg1"/>
                </a:solidFill>
                <a:latin typeface="Enriqueta Medium" pitchFamily="2" charset="0"/>
              </a:rPr>
              <a:t> </a:t>
            </a:r>
            <a:r>
              <a:rPr lang="en-IN" sz="2700" dirty="0" err="1" smtClean="0">
                <a:solidFill>
                  <a:schemeClr val="bg1"/>
                </a:solidFill>
                <a:latin typeface="Enriqueta Medium" pitchFamily="2" charset="0"/>
              </a:rPr>
              <a:t>Verma</a:t>
            </a:r>
            <a:r>
              <a:rPr lang="en-IN" sz="2700" dirty="0" smtClean="0">
                <a:solidFill>
                  <a:schemeClr val="bg1"/>
                </a:solidFill>
                <a:latin typeface="Enriqueta Medium" pitchFamily="2" charset="0"/>
              </a:rPr>
              <a:t> (1900820100063)</a:t>
            </a:r>
          </a:p>
          <a:p>
            <a:pPr algn="ctr">
              <a:spcBef>
                <a:spcPts val="600"/>
              </a:spcBef>
            </a:pPr>
            <a:r>
              <a:rPr lang="en-IN" sz="2700" dirty="0" err="1" smtClean="0">
                <a:solidFill>
                  <a:schemeClr val="bg1"/>
                </a:solidFill>
                <a:latin typeface="Enriqueta Medium" pitchFamily="2" charset="0"/>
              </a:rPr>
              <a:t>Nipurn</a:t>
            </a:r>
            <a:r>
              <a:rPr lang="en-IN" sz="2700" dirty="0" smtClean="0">
                <a:solidFill>
                  <a:schemeClr val="bg1"/>
                </a:solidFill>
                <a:latin typeface="Enriqueta Medium" pitchFamily="2" charset="0"/>
              </a:rPr>
              <a:t> </a:t>
            </a:r>
            <a:r>
              <a:rPr lang="en-IN" sz="2700" dirty="0" err="1" smtClean="0">
                <a:solidFill>
                  <a:schemeClr val="bg1"/>
                </a:solidFill>
                <a:latin typeface="Enriqueta Medium" pitchFamily="2" charset="0"/>
              </a:rPr>
              <a:t>Sinha</a:t>
            </a:r>
            <a:r>
              <a:rPr lang="en-IN" sz="2700" dirty="0" smtClean="0">
                <a:solidFill>
                  <a:schemeClr val="bg1"/>
                </a:solidFill>
                <a:latin typeface="Enriqueta Medium" pitchFamily="2" charset="0"/>
              </a:rPr>
              <a:t> (1900820100097)</a:t>
            </a:r>
          </a:p>
          <a:p>
            <a:pPr algn="ctr">
              <a:lnSpc>
                <a:spcPct val="100000"/>
              </a:lnSpc>
              <a:spcBef>
                <a:spcPts val="600"/>
              </a:spcBef>
            </a:pPr>
            <a:r>
              <a:rPr lang="en-IN" sz="2700" dirty="0" err="1" smtClean="0">
                <a:solidFill>
                  <a:schemeClr val="bg1"/>
                </a:solidFill>
                <a:latin typeface="Enriqueta Medium" pitchFamily="2" charset="0"/>
              </a:rPr>
              <a:t>Mohd</a:t>
            </a:r>
            <a:r>
              <a:rPr lang="en-IN" sz="2700" dirty="0" smtClean="0">
                <a:solidFill>
                  <a:schemeClr val="bg1"/>
                </a:solidFill>
                <a:latin typeface="Enriqueta Medium" pitchFamily="2" charset="0"/>
              </a:rPr>
              <a:t>. </a:t>
            </a:r>
            <a:r>
              <a:rPr lang="en-IN" sz="2700" dirty="0" err="1" smtClean="0">
                <a:solidFill>
                  <a:schemeClr val="bg1"/>
                </a:solidFill>
                <a:latin typeface="Enriqueta Medium" pitchFamily="2" charset="0"/>
              </a:rPr>
              <a:t>Zaid</a:t>
            </a:r>
            <a:r>
              <a:rPr lang="en-IN" sz="2700" dirty="0" smtClean="0">
                <a:solidFill>
                  <a:schemeClr val="bg1"/>
                </a:solidFill>
                <a:latin typeface="Enriqueta Medium" pitchFamily="2" charset="0"/>
              </a:rPr>
              <a:t> </a:t>
            </a:r>
            <a:r>
              <a:rPr lang="en-IN" sz="2700" dirty="0" err="1" smtClean="0">
                <a:solidFill>
                  <a:schemeClr val="bg1"/>
                </a:solidFill>
                <a:latin typeface="Enriqueta Medium" pitchFamily="2" charset="0"/>
              </a:rPr>
              <a:t>Ullah</a:t>
            </a:r>
            <a:r>
              <a:rPr lang="en-IN" sz="2700" dirty="0" smtClean="0">
                <a:solidFill>
                  <a:schemeClr val="bg1"/>
                </a:solidFill>
                <a:latin typeface="Enriqueta Medium" pitchFamily="2" charset="0"/>
              </a:rPr>
              <a:t> Khan (1900820100089)</a:t>
            </a:r>
          </a:p>
          <a:p>
            <a:pPr algn="ctr">
              <a:lnSpc>
                <a:spcPct val="100000"/>
              </a:lnSpc>
              <a:spcBef>
                <a:spcPts val="600"/>
              </a:spcBef>
            </a:pPr>
            <a:r>
              <a:rPr lang="en-IN" sz="2700" dirty="0" err="1" smtClean="0">
                <a:solidFill>
                  <a:schemeClr val="bg1"/>
                </a:solidFill>
                <a:latin typeface="Enriqueta Medium" pitchFamily="2" charset="0"/>
              </a:rPr>
              <a:t>Priyanshi</a:t>
            </a:r>
            <a:r>
              <a:rPr lang="en-IN" sz="2700" dirty="0" smtClean="0">
                <a:solidFill>
                  <a:schemeClr val="bg1"/>
                </a:solidFill>
                <a:latin typeface="Enriqueta Medium" pitchFamily="2" charset="0"/>
              </a:rPr>
              <a:t> </a:t>
            </a:r>
            <a:r>
              <a:rPr lang="en-IN" sz="2700" dirty="0" err="1" smtClean="0">
                <a:solidFill>
                  <a:schemeClr val="bg1"/>
                </a:solidFill>
                <a:latin typeface="Enriqueta Medium" pitchFamily="2" charset="0"/>
              </a:rPr>
              <a:t>Varshney</a:t>
            </a:r>
            <a:r>
              <a:rPr lang="en-IN" sz="2700" dirty="0" smtClean="0">
                <a:solidFill>
                  <a:schemeClr val="bg1"/>
                </a:solidFill>
                <a:latin typeface="Enriqueta Medium" pitchFamily="2" charset="0"/>
              </a:rPr>
              <a:t> (190082000110)</a:t>
            </a:r>
          </a:p>
          <a:p>
            <a:endParaRPr lang="en-IN" sz="2700" dirty="0">
              <a:solidFill>
                <a:schemeClr val="bg1"/>
              </a:solidFill>
              <a:latin typeface="Enriqueta Medium" pitchFamily="2" charset="0"/>
            </a:endParaRPr>
          </a:p>
        </p:txBody>
      </p:sp>
      <p:sp>
        <p:nvSpPr>
          <p:cNvPr id="9" name="TextBox 8"/>
          <p:cNvSpPr txBox="1"/>
          <p:nvPr/>
        </p:nvSpPr>
        <p:spPr>
          <a:xfrm>
            <a:off x="571440" y="7143764"/>
            <a:ext cx="8286808" cy="1446550"/>
          </a:xfrm>
          <a:prstGeom prst="rect">
            <a:avLst/>
          </a:prstGeom>
          <a:noFill/>
        </p:spPr>
        <p:txBody>
          <a:bodyPr wrap="square" rtlCol="0">
            <a:spAutoFit/>
          </a:bodyPr>
          <a:lstStyle/>
          <a:p>
            <a:pPr marL="342900" indent="-342900" algn="ctr">
              <a:spcBef>
                <a:spcPct val="20000"/>
              </a:spcBef>
            </a:pPr>
            <a:r>
              <a:rPr lang="en-IN" sz="4000" u="sng" dirty="0" smtClean="0">
                <a:solidFill>
                  <a:schemeClr val="bg1"/>
                </a:solidFill>
                <a:latin typeface="Futura Md BT" pitchFamily="34" charset="0"/>
              </a:rPr>
              <a:t>MINI PROJECT IN </a:t>
            </a:r>
          </a:p>
          <a:p>
            <a:pPr marL="342900" indent="-342900" algn="ctr">
              <a:spcBef>
                <a:spcPct val="20000"/>
              </a:spcBef>
            </a:pPr>
            <a:r>
              <a:rPr lang="en-IN" sz="4000" u="sng" dirty="0" smtClean="0">
                <a:solidFill>
                  <a:schemeClr val="bg1"/>
                </a:solidFill>
                <a:latin typeface="Futura Md BT" pitchFamily="34" charset="0"/>
              </a:rPr>
              <a:t>MACHINE LEARNING PROJECT </a:t>
            </a:r>
            <a:endParaRPr lang="en-IN" sz="4000" dirty="0">
              <a:latin typeface="Futura Md BT" pitchFamily="34" charset="0"/>
            </a:endParaRPr>
          </a:p>
        </p:txBody>
      </p:sp>
      <p:pic>
        <p:nvPicPr>
          <p:cNvPr id="7" name="Picture 6" descr="Screenshot-2019-01-26-at-15.43.44-min-1200x673.png"/>
          <p:cNvPicPr>
            <a:picLocks noChangeAspect="1"/>
          </p:cNvPicPr>
          <p:nvPr/>
        </p:nvPicPr>
        <p:blipFill>
          <a:blip r:embed="rId3"/>
          <a:stretch>
            <a:fillRect/>
          </a:stretch>
        </p:blipFill>
        <p:spPr>
          <a:xfrm>
            <a:off x="2500266" y="3668"/>
            <a:ext cx="11930146" cy="62828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428692" y="0"/>
            <a:ext cx="11595967" cy="10287000"/>
          </a:xfrm>
          <a:prstGeom prst="rect">
            <a:avLst/>
          </a:prstGeom>
          <a:solidFill>
            <a:srgbClr val="FFFFFF"/>
          </a:solidFill>
        </p:spPr>
      </p:sp>
      <p:sp>
        <p:nvSpPr>
          <p:cNvPr id="19" name="Title 1">
            <a:extLst>
              <a:ext uri="{FF2B5EF4-FFF2-40B4-BE49-F238E27FC236}">
                <a16:creationId xmlns="" xmlns:a16="http://schemas.microsoft.com/office/drawing/2014/main" id="{9BA647EE-508B-43FC-816D-97369E69C3A7}"/>
              </a:ext>
            </a:extLst>
          </p:cNvPr>
          <p:cNvSpPr txBox="1">
            <a:spLocks/>
          </p:cNvSpPr>
          <p:nvPr/>
        </p:nvSpPr>
        <p:spPr>
          <a:xfrm>
            <a:off x="1000068" y="372532"/>
            <a:ext cx="5214974" cy="1127630"/>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IN" sz="4400" b="0" i="0" u="sng" strike="noStrike" kern="1200" cap="none" spc="0" normalizeH="0" baseline="0" noProof="0" dirty="0" smtClean="0">
                <a:ln>
                  <a:noFill/>
                </a:ln>
                <a:solidFill>
                  <a:schemeClr val="tx1"/>
                </a:solidFill>
                <a:effectLst/>
                <a:uLnTx/>
                <a:uFillTx/>
                <a:latin typeface="High Tower Text" pitchFamily="18" charset="0"/>
                <a:ea typeface="+mj-ea"/>
                <a:cs typeface="+mj-cs"/>
              </a:rPr>
              <a:t>Why </a:t>
            </a:r>
            <a:r>
              <a:rPr kumimoji="0" lang="en-IN" sz="4400" b="0" i="0" u="sng" strike="noStrike" kern="1200" cap="none" spc="0" normalizeH="0" baseline="0" noProof="0" dirty="0" err="1" smtClean="0">
                <a:ln>
                  <a:noFill/>
                </a:ln>
                <a:solidFill>
                  <a:schemeClr val="tx1"/>
                </a:solidFill>
                <a:effectLst/>
                <a:uLnTx/>
                <a:uFillTx/>
                <a:latin typeface="High Tower Text" pitchFamily="18" charset="0"/>
                <a:ea typeface="+mj-ea"/>
                <a:cs typeface="+mj-cs"/>
              </a:rPr>
              <a:t>OpenCV</a:t>
            </a:r>
            <a:r>
              <a:rPr kumimoji="0" lang="en-IN" sz="4400" b="0" i="0" u="sng" strike="noStrike" kern="1200" cap="none" spc="0" normalizeH="0" baseline="0" noProof="0" dirty="0" smtClean="0">
                <a:ln>
                  <a:noFill/>
                </a:ln>
                <a:solidFill>
                  <a:schemeClr val="tx1"/>
                </a:solidFill>
                <a:effectLst/>
                <a:uLnTx/>
                <a:uFillTx/>
                <a:latin typeface="High Tower Text" pitchFamily="18" charset="0"/>
                <a:ea typeface="+mj-ea"/>
                <a:cs typeface="+mj-cs"/>
              </a:rPr>
              <a:t> ?</a:t>
            </a:r>
            <a:endParaRPr kumimoji="0" lang="en-IN" sz="4400" b="0" i="0" u="sng" strike="noStrike" kern="1200" cap="none" spc="0" normalizeH="0" baseline="0" noProof="0" dirty="0">
              <a:ln>
                <a:noFill/>
              </a:ln>
              <a:solidFill>
                <a:schemeClr val="tx1"/>
              </a:solidFill>
              <a:effectLst/>
              <a:uLnTx/>
              <a:uFillTx/>
              <a:latin typeface="High Tower Text" pitchFamily="18" charset="0"/>
              <a:ea typeface="+mj-ea"/>
              <a:cs typeface="+mj-cs"/>
            </a:endParaRPr>
          </a:p>
        </p:txBody>
      </p:sp>
      <p:sp>
        <p:nvSpPr>
          <p:cNvPr id="20" name="Content Placeholder 2">
            <a:extLst>
              <a:ext uri="{FF2B5EF4-FFF2-40B4-BE49-F238E27FC236}">
                <a16:creationId xmlns="" xmlns:a16="http://schemas.microsoft.com/office/drawing/2014/main" id="{C539CAC7-1950-4163-9154-3D0BCD4FF775}"/>
              </a:ext>
            </a:extLst>
          </p:cNvPr>
          <p:cNvSpPr txBox="1">
            <a:spLocks/>
          </p:cNvSpPr>
          <p:nvPr/>
        </p:nvSpPr>
        <p:spPr>
          <a:xfrm>
            <a:off x="162756" y="1571600"/>
            <a:ext cx="9552748" cy="7786742"/>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0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Currently, various packages are present to perform machine learning, deep learning and computer vision tasks. By far, computer vision is the best module for such complex activities. </a:t>
            </a:r>
            <a:r>
              <a:rPr kumimoji="0" lang="en-US" sz="3000" b="0" i="0" u="none" strike="noStrike" kern="1200" cap="none" spc="0" normalizeH="0" baseline="0" noProof="0" dirty="0" err="1" smtClean="0">
                <a:ln>
                  <a:noFill/>
                </a:ln>
                <a:solidFill>
                  <a:schemeClr val="tx1"/>
                </a:solidFill>
                <a:effectLst/>
                <a:uLnTx/>
                <a:uFillTx/>
                <a:latin typeface="Bell MT" panose="02020503060305020303" pitchFamily="18" charset="0"/>
                <a:ea typeface="+mn-ea"/>
                <a:cs typeface="+mn-cs"/>
              </a:rPr>
              <a:t>OpenCV</a:t>
            </a:r>
            <a:r>
              <a:rPr kumimoji="0" lang="en-US" sz="30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 is an open-source library. It is supported by various programming languages such as Python. It runs on most of the platforms such as Windows, Linux and </a:t>
            </a:r>
            <a:r>
              <a:rPr kumimoji="0" lang="en-US" sz="3000" b="0" i="0" u="none" strike="noStrike" kern="1200" cap="none" spc="0" normalizeH="0" baseline="0" noProof="0" dirty="0" err="1" smtClean="0">
                <a:ln>
                  <a:noFill/>
                </a:ln>
                <a:solidFill>
                  <a:schemeClr val="tx1"/>
                </a:solidFill>
                <a:effectLst/>
                <a:uLnTx/>
                <a:uFillTx/>
                <a:latin typeface="Bell MT" panose="02020503060305020303" pitchFamily="18" charset="0"/>
                <a:ea typeface="+mn-ea"/>
                <a:cs typeface="+mn-cs"/>
              </a:rPr>
              <a:t>MacOS</a:t>
            </a:r>
            <a:r>
              <a:rPr kumimoji="0" lang="en-US" sz="30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3000" dirty="0" smtClean="0">
                <a:latin typeface="Bell MT" panose="02020503060305020303" pitchFamily="18" charset="0"/>
              </a:rPr>
              <a:t>	</a:t>
            </a:r>
            <a:r>
              <a:rPr kumimoji="0" lang="en-US" sz="3600" b="0" i="0" u="sng"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Advantages of </a:t>
            </a:r>
            <a:r>
              <a:rPr kumimoji="0" lang="en-US" sz="3600" b="0" i="0" u="sng" strike="noStrike" kern="1200" cap="none" spc="0" normalizeH="0" baseline="0" noProof="0" dirty="0" err="1" smtClean="0">
                <a:ln>
                  <a:noFill/>
                </a:ln>
                <a:solidFill>
                  <a:schemeClr val="tx1"/>
                </a:solidFill>
                <a:effectLst/>
                <a:uLnTx/>
                <a:uFillTx/>
                <a:latin typeface="Bell MT" panose="02020503060305020303" pitchFamily="18" charset="0"/>
                <a:ea typeface="+mn-ea"/>
                <a:cs typeface="+mn-cs"/>
              </a:rPr>
              <a:t>OpenCV</a:t>
            </a:r>
            <a:r>
              <a:rPr kumimoji="0" lang="en-US" sz="3600" b="0" i="0" u="sng"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a:t>
            </a:r>
            <a:endParaRPr kumimoji="0" lang="en-US" sz="3000" b="0" i="0" u="sng" strike="noStrike" kern="1200" cap="none" spc="0" normalizeH="0" baseline="0" noProof="0" dirty="0" smtClean="0">
              <a:ln>
                <a:noFill/>
              </a:ln>
              <a:solidFill>
                <a:schemeClr val="tx1"/>
              </a:solidFill>
              <a:effectLst/>
              <a:uLnTx/>
              <a:uFillTx/>
              <a:latin typeface="Bell MT" panose="02020503060305020303"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1600" b="0" i="0" u="sng" strike="noStrike" kern="1200" cap="none" spc="0" normalizeH="0" baseline="0" noProof="0" dirty="0" smtClean="0">
              <a:ln>
                <a:noFill/>
              </a:ln>
              <a:solidFill>
                <a:schemeClr val="tx1"/>
              </a:solidFill>
              <a:effectLst/>
              <a:uLnTx/>
              <a:uFillTx/>
              <a:latin typeface="Bell MT" panose="02020503060305020303"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err="1" smtClean="0">
                <a:ln>
                  <a:noFill/>
                </a:ln>
                <a:solidFill>
                  <a:schemeClr val="tx1"/>
                </a:solidFill>
                <a:effectLst/>
                <a:uLnTx/>
                <a:uFillTx/>
                <a:latin typeface="Bell MT" panose="02020503060305020303" pitchFamily="18" charset="0"/>
                <a:ea typeface="+mn-ea"/>
                <a:cs typeface="+mn-cs"/>
              </a:rPr>
              <a:t>OpenCV</a:t>
            </a:r>
            <a:r>
              <a:rPr kumimoji="0" lang="en-US" sz="32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 is an open-source library and is free of cost.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As compared to other libraries, it is fast since it is written in C/C++.</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rPr>
              <a:t>It works on</a:t>
            </a:r>
            <a:r>
              <a:rPr kumimoji="0" lang="en-US" sz="3200" b="0" i="0" u="none" strike="noStrike" kern="1200" cap="none" spc="0" normalizeH="0" noProof="0" dirty="0" smtClean="0">
                <a:ln>
                  <a:noFill/>
                </a:ln>
                <a:solidFill>
                  <a:schemeClr val="tx1"/>
                </a:solidFill>
                <a:effectLst/>
                <a:uLnTx/>
                <a:uFillTx/>
                <a:latin typeface="Bell MT" panose="02020503060305020303" pitchFamily="18" charset="0"/>
                <a:ea typeface="+mn-ea"/>
                <a:cs typeface="+mn-cs"/>
              </a:rPr>
              <a:t> various OS like Windows, </a:t>
            </a:r>
            <a:r>
              <a:rPr lang="en-US" sz="3200" baseline="0" dirty="0" smtClean="0">
                <a:latin typeface="Bell MT" panose="02020503060305020303" pitchFamily="18" charset="0"/>
              </a:rPr>
              <a:t>Linux, etc</a:t>
            </a:r>
            <a:endParaRPr kumimoji="0" lang="en-US" sz="3200" b="0" i="0" u="none" strike="noStrike" kern="1200" cap="none" spc="0" normalizeH="0" baseline="0" noProof="0" dirty="0" smtClean="0">
              <a:ln>
                <a:noFill/>
              </a:ln>
              <a:solidFill>
                <a:schemeClr val="tx1"/>
              </a:solidFill>
              <a:effectLst/>
              <a:uLnTx/>
              <a:uFillTx/>
              <a:latin typeface="Bell MT" panose="02020503060305020303" pitchFamily="18" charset="0"/>
              <a:ea typeface="+mn-ea"/>
              <a:cs typeface="+mn-cs"/>
            </a:endParaRPr>
          </a:p>
        </p:txBody>
      </p:sp>
      <p:pic>
        <p:nvPicPr>
          <p:cNvPr id="21" name="Picture 20" descr="Graphical user interface, chat or text message&#10;&#10;Description automatically generated">
            <a:extLst>
              <a:ext uri="{FF2B5EF4-FFF2-40B4-BE49-F238E27FC236}">
                <a16:creationId xmlns="" xmlns:a16="http://schemas.microsoft.com/office/drawing/2014/main" id="{20730695-6F69-4AFA-B61F-4EABC1E0873A}"/>
              </a:ext>
            </a:extLst>
          </p:cNvPr>
          <p:cNvPicPr>
            <a:picLocks noChangeAspect="1"/>
          </p:cNvPicPr>
          <p:nvPr/>
        </p:nvPicPr>
        <p:blipFill rotWithShape="1">
          <a:blip r:embed="rId2"/>
          <a:srcRect l="17167" r="15753"/>
          <a:stretch/>
        </p:blipFill>
        <p:spPr>
          <a:xfrm>
            <a:off x="12215834" y="2357418"/>
            <a:ext cx="5372116" cy="52860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 xmlns:a16="http://schemas.microsoft.com/office/drawing/2014/main" id="{49B960DE-8271-4907-9F2D-F0C2B9778A22}"/>
              </a:ext>
            </a:extLst>
          </p:cNvPr>
          <p:cNvSpPr txBox="1">
            <a:spLocks/>
          </p:cNvSpPr>
          <p:nvPr/>
        </p:nvSpPr>
        <p:spPr>
          <a:xfrm>
            <a:off x="1643010" y="1357286"/>
            <a:ext cx="8643998" cy="1285884"/>
          </a:xfrm>
          <a:prstGeom prst="rect">
            <a:avLst/>
          </a:prstGeom>
        </p:spPr>
        <p:txBody>
          <a:bodyPr>
            <a:normAutofit fontScale="7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FACE DETECTION AND RECOGNITION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FROM IMAGE</a:t>
            </a:r>
            <a:endParaRPr kumimoji="0" lang="en-IN" sz="44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21" name="Content Placeholder 2">
            <a:extLst>
              <a:ext uri="{FF2B5EF4-FFF2-40B4-BE49-F238E27FC236}">
                <a16:creationId xmlns="" xmlns:a16="http://schemas.microsoft.com/office/drawing/2014/main" id="{6AE295FC-66C3-48F4-A1D6-C9439FAE48DC}"/>
              </a:ext>
            </a:extLst>
          </p:cNvPr>
          <p:cNvSpPr txBox="1">
            <a:spLocks/>
          </p:cNvSpPr>
          <p:nvPr/>
        </p:nvSpPr>
        <p:spPr>
          <a:xfrm>
            <a:off x="714316" y="3214674"/>
            <a:ext cx="9219292" cy="1143008"/>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bg1"/>
                </a:solidFill>
                <a:effectLst/>
                <a:uLnTx/>
                <a:uFillTx/>
                <a:latin typeface="Bell MT" panose="02020503060305020303" pitchFamily="18" charset="0"/>
                <a:ea typeface="+mn-ea"/>
                <a:cs typeface="+mn-cs"/>
              </a:rPr>
              <a:t>Face recognition, as the names suggest includes detecting faces and then label them with the name of the person</a:t>
            </a:r>
            <a:endParaRPr kumimoji="0" lang="en-IN" sz="2800" b="0" i="0" u="none" strike="noStrike" kern="1200" cap="none" spc="0" normalizeH="0" baseline="0" noProof="0" dirty="0">
              <a:ln>
                <a:noFill/>
              </a:ln>
              <a:solidFill>
                <a:schemeClr val="bg1"/>
              </a:solidFill>
              <a:effectLst/>
              <a:uLnTx/>
              <a:uFillTx/>
              <a:latin typeface="Bell MT" panose="02020503060305020303" pitchFamily="18" charset="0"/>
              <a:ea typeface="+mn-ea"/>
              <a:cs typeface="+mn-cs"/>
            </a:endParaRPr>
          </a:p>
        </p:txBody>
      </p:sp>
      <p:pic>
        <p:nvPicPr>
          <p:cNvPr id="22" name="Picture 21" descr="Graphical user interface, application&#10;&#10;Description automatically generated">
            <a:extLst>
              <a:ext uri="{FF2B5EF4-FFF2-40B4-BE49-F238E27FC236}">
                <a16:creationId xmlns="" xmlns:a16="http://schemas.microsoft.com/office/drawing/2014/main" id="{8D347061-E651-418E-BE06-8E4E14BF8942}"/>
              </a:ext>
            </a:extLst>
          </p:cNvPr>
          <p:cNvPicPr>
            <a:picLocks noChangeAspect="1"/>
          </p:cNvPicPr>
          <p:nvPr/>
        </p:nvPicPr>
        <p:blipFill rotWithShape="1">
          <a:blip r:embed="rId2"/>
          <a:srcRect l="41667"/>
          <a:stretch/>
        </p:blipFill>
        <p:spPr>
          <a:xfrm>
            <a:off x="11454300" y="2143104"/>
            <a:ext cx="6290639" cy="5643602"/>
          </a:xfrm>
          <a:prstGeom prst="round2DiagRect">
            <a:avLst>
              <a:gd name="adj1" fmla="val 14254"/>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 xmlns:a16="http://schemas.microsoft.com/office/drawing/2014/main" id="{0DA6169B-CDFA-4607-833F-B2C2207247FC}"/>
              </a:ext>
            </a:extLst>
          </p:cNvPr>
          <p:cNvPicPr>
            <a:picLocks noChangeAspect="1"/>
          </p:cNvPicPr>
          <p:nvPr/>
        </p:nvPicPr>
        <p:blipFill>
          <a:blip r:embed="rId2"/>
          <a:stretch>
            <a:fillRect/>
          </a:stretch>
        </p:blipFill>
        <p:spPr>
          <a:xfrm>
            <a:off x="12287272" y="2500294"/>
            <a:ext cx="5357850" cy="5357850"/>
          </a:xfrm>
          <a:prstGeom prst="rect">
            <a:avLst/>
          </a:prstGeom>
        </p:spPr>
      </p:pic>
      <p:sp>
        <p:nvSpPr>
          <p:cNvPr id="21" name="AutoShape 2"/>
          <p:cNvSpPr/>
          <p:nvPr/>
        </p:nvSpPr>
        <p:spPr>
          <a:xfrm>
            <a:off x="0" y="0"/>
            <a:ext cx="11644330" cy="10287000"/>
          </a:xfrm>
          <a:prstGeom prst="rect">
            <a:avLst/>
          </a:prstGeom>
          <a:solidFill>
            <a:srgbClr val="000000"/>
          </a:solidFill>
        </p:spPr>
      </p:sp>
      <p:sp>
        <p:nvSpPr>
          <p:cNvPr id="17" name="TextBox 16">
            <a:extLst>
              <a:ext uri="{FF2B5EF4-FFF2-40B4-BE49-F238E27FC236}">
                <a16:creationId xmlns="" xmlns:a16="http://schemas.microsoft.com/office/drawing/2014/main" id="{13E6134C-25B8-44AB-B835-B86FC252BBE9}"/>
              </a:ext>
            </a:extLst>
          </p:cNvPr>
          <p:cNvSpPr txBox="1"/>
          <p:nvPr/>
        </p:nvSpPr>
        <p:spPr>
          <a:xfrm>
            <a:off x="428564" y="3143236"/>
            <a:ext cx="10501386" cy="6063198"/>
          </a:xfrm>
          <a:prstGeom prst="rect">
            <a:avLst/>
          </a:prstGeom>
          <a:noFill/>
        </p:spPr>
        <p:txBody>
          <a:bodyPr wrap="square" rtlCol="0">
            <a:spAutoFit/>
          </a:bodyPr>
          <a:lstStyle/>
          <a:p>
            <a:r>
              <a:rPr lang="en-US" sz="3200" dirty="0">
                <a:solidFill>
                  <a:schemeClr val="bg1"/>
                </a:solidFill>
                <a:latin typeface="Bell MT" panose="02020503060305020303" pitchFamily="18" charset="0"/>
              </a:rPr>
              <a:t>Eigenfaces is a method that is useful for face recognition and detection by determining the variance of faces in a collection of face images and use those variances to encode and decode a face in a machine learning way without the full information reducing computation and space complexity</a:t>
            </a:r>
            <a:r>
              <a:rPr lang="en-US" sz="3200" dirty="0" smtClean="0">
                <a:solidFill>
                  <a:schemeClr val="bg1"/>
                </a:solidFill>
                <a:latin typeface="Bell MT" panose="02020503060305020303" pitchFamily="18" charset="0"/>
              </a:rPr>
              <a:t>.</a:t>
            </a:r>
          </a:p>
          <a:p>
            <a:endParaRPr lang="en-US" sz="3200" dirty="0">
              <a:solidFill>
                <a:schemeClr val="bg1"/>
              </a:solidFill>
              <a:latin typeface="Bell MT" panose="02020503060305020303" pitchFamily="18" charset="0"/>
            </a:endParaRPr>
          </a:p>
          <a:p>
            <a:r>
              <a:rPr lang="en-US" sz="3200" dirty="0">
                <a:solidFill>
                  <a:schemeClr val="bg1"/>
                </a:solidFill>
                <a:latin typeface="Bell MT" panose="02020503060305020303" pitchFamily="18" charset="0"/>
              </a:rPr>
              <a:t>Face authentication and face identification are challenging problems. The fact that in the recent past, there have been more and more commercial, military and institutional applications, makes the face recognition systems a </a:t>
            </a:r>
            <a:r>
              <a:rPr lang="en-US" sz="3600" dirty="0">
                <a:solidFill>
                  <a:schemeClr val="bg1"/>
                </a:solidFill>
                <a:latin typeface="Bell MT" panose="02020503060305020303" pitchFamily="18" charset="0"/>
              </a:rPr>
              <a:t>popular</a:t>
            </a:r>
            <a:r>
              <a:rPr lang="en-US" sz="3200" dirty="0">
                <a:solidFill>
                  <a:schemeClr val="bg1"/>
                </a:solidFill>
                <a:latin typeface="Bell MT" panose="02020503060305020303" pitchFamily="18" charset="0"/>
              </a:rPr>
              <a:t> subject. To be reliable, such systems have to work with high precision and accuracy. </a:t>
            </a:r>
            <a:endParaRPr lang="en-IN" sz="3200" dirty="0">
              <a:solidFill>
                <a:schemeClr val="bg1"/>
              </a:solidFill>
              <a:latin typeface="Bell MT" panose="02020503060305020303" pitchFamily="18" charset="0"/>
            </a:endParaRPr>
          </a:p>
        </p:txBody>
      </p:sp>
      <p:sp>
        <p:nvSpPr>
          <p:cNvPr id="18" name="TextBox 17">
            <a:extLst>
              <a:ext uri="{FF2B5EF4-FFF2-40B4-BE49-F238E27FC236}">
                <a16:creationId xmlns="" xmlns:a16="http://schemas.microsoft.com/office/drawing/2014/main" id="{A6653556-4839-4587-B214-5D5BA6320F4A}"/>
              </a:ext>
            </a:extLst>
          </p:cNvPr>
          <p:cNvSpPr txBox="1"/>
          <p:nvPr/>
        </p:nvSpPr>
        <p:spPr>
          <a:xfrm>
            <a:off x="1071506" y="1214410"/>
            <a:ext cx="5909367" cy="707886"/>
          </a:xfrm>
          <a:prstGeom prst="rect">
            <a:avLst/>
          </a:prstGeom>
          <a:noFill/>
        </p:spPr>
        <p:txBody>
          <a:bodyPr wrap="square" rtlCol="0">
            <a:spAutoFit/>
          </a:bodyPr>
          <a:lstStyle/>
          <a:p>
            <a:pPr algn="ctr"/>
            <a:r>
              <a:rPr lang="en-US" sz="4000" b="1" dirty="0" smtClean="0">
                <a:solidFill>
                  <a:schemeClr val="bg1"/>
                </a:solidFill>
                <a:latin typeface="Bell MT" panose="02020503060305020303" pitchFamily="18" charset="0"/>
              </a:rPr>
              <a:t>EIGENFACES</a:t>
            </a:r>
            <a:endParaRPr lang="en-IN" sz="2000"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AutoShape 11"/>
          <p:cNvSpPr/>
          <p:nvPr/>
        </p:nvSpPr>
        <p:spPr>
          <a:xfrm>
            <a:off x="-1" y="0"/>
            <a:ext cx="18288001" cy="2822802"/>
          </a:xfrm>
          <a:prstGeom prst="rect">
            <a:avLst/>
          </a:prstGeom>
          <a:solidFill>
            <a:srgbClr val="FFFFFF"/>
          </a:solidFill>
        </p:spPr>
      </p:sp>
      <p:sp>
        <p:nvSpPr>
          <p:cNvPr id="17" name="TextBox 16">
            <a:extLst>
              <a:ext uri="{FF2B5EF4-FFF2-40B4-BE49-F238E27FC236}">
                <a16:creationId xmlns="" xmlns:a16="http://schemas.microsoft.com/office/drawing/2014/main" id="{2248D874-24CB-4C84-BD73-2F128D3D47CB}"/>
              </a:ext>
            </a:extLst>
          </p:cNvPr>
          <p:cNvSpPr txBox="1"/>
          <p:nvPr/>
        </p:nvSpPr>
        <p:spPr>
          <a:xfrm>
            <a:off x="366110" y="3007040"/>
            <a:ext cx="10420964" cy="6494085"/>
          </a:xfrm>
          <a:prstGeom prst="rect">
            <a:avLst/>
          </a:prstGeom>
          <a:noFill/>
        </p:spPr>
        <p:txBody>
          <a:bodyPr wrap="square" rtlCol="0">
            <a:spAutoFit/>
          </a:bodyPr>
          <a:lstStyle/>
          <a:p>
            <a:r>
              <a:rPr lang="en-US" sz="3200" dirty="0">
                <a:solidFill>
                  <a:schemeClr val="bg1"/>
                </a:solidFill>
                <a:latin typeface="Bell MT" panose="02020503060305020303" pitchFamily="18" charset="0"/>
              </a:rPr>
              <a:t>In a </a:t>
            </a:r>
            <a:r>
              <a:rPr lang="en-US" sz="3200" dirty="0" smtClean="0">
                <a:solidFill>
                  <a:schemeClr val="bg1"/>
                </a:solidFill>
                <a:latin typeface="Bell MT" panose="02020503060305020303" pitchFamily="18" charset="0"/>
              </a:rPr>
              <a:t>Face </a:t>
            </a:r>
            <a:r>
              <a:rPr lang="en-US" sz="3200" dirty="0">
                <a:solidFill>
                  <a:schemeClr val="bg1"/>
                </a:solidFill>
                <a:latin typeface="Bell MT" panose="02020503060305020303" pitchFamily="18" charset="0"/>
              </a:rPr>
              <a:t>recognition system, the database consists of the images of the individuals that the system has to recognize. If possible, several images of the same individual should be included in the database. If the images are selected so that they account for varying facial expressions, lighting conditions, etc., the solution of the problem can be found more easily as compared to the case where only a single image of each individual is stored in the database. </a:t>
            </a:r>
            <a:endParaRPr lang="en-US" sz="3200" dirty="0" smtClean="0">
              <a:solidFill>
                <a:schemeClr val="bg1"/>
              </a:solidFill>
              <a:latin typeface="Bell MT" panose="02020503060305020303" pitchFamily="18" charset="0"/>
            </a:endParaRPr>
          </a:p>
          <a:p>
            <a:endParaRPr lang="en-US" sz="3200" dirty="0" smtClean="0">
              <a:solidFill>
                <a:schemeClr val="bg1"/>
              </a:solidFill>
              <a:latin typeface="Bell MT" panose="02020503060305020303" pitchFamily="18" charset="0"/>
            </a:endParaRPr>
          </a:p>
          <a:p>
            <a:r>
              <a:rPr lang="en-US" sz="3200" dirty="0" smtClean="0">
                <a:solidFill>
                  <a:schemeClr val="bg1"/>
                </a:solidFill>
                <a:latin typeface="Bell MT" panose="02020503060305020303" pitchFamily="18" charset="0"/>
              </a:rPr>
              <a:t>A </a:t>
            </a:r>
            <a:r>
              <a:rPr lang="en-US" sz="3200" dirty="0">
                <a:solidFill>
                  <a:schemeClr val="bg1"/>
                </a:solidFill>
                <a:latin typeface="Bell MT" panose="02020503060305020303" pitchFamily="18" charset="0"/>
              </a:rPr>
              <a:t>face recognition algorithm processes the captured image and compares it to the images stored in the database. If a match is found, then the individual is identified. If no match is found, then the individual is reported as unidentified</a:t>
            </a:r>
            <a:r>
              <a:rPr lang="en-US" sz="3200" dirty="0" smtClean="0">
                <a:solidFill>
                  <a:schemeClr val="bg1"/>
                </a:solidFill>
                <a:latin typeface="Bell MT" panose="02020503060305020303" pitchFamily="18" charset="0"/>
              </a:rPr>
              <a:t>.</a:t>
            </a:r>
            <a:endParaRPr lang="en-US" sz="2800" dirty="0">
              <a:solidFill>
                <a:schemeClr val="bg1"/>
              </a:solidFill>
            </a:endParaRPr>
          </a:p>
        </p:txBody>
      </p:sp>
      <p:pic>
        <p:nvPicPr>
          <p:cNvPr id="18" name="Picture 17">
            <a:extLst>
              <a:ext uri="{FF2B5EF4-FFF2-40B4-BE49-F238E27FC236}">
                <a16:creationId xmlns="" xmlns:a16="http://schemas.microsoft.com/office/drawing/2014/main" id="{6A70238C-8E77-4226-8CDA-BBA84C843475}"/>
              </a:ext>
            </a:extLst>
          </p:cNvPr>
          <p:cNvPicPr>
            <a:picLocks noChangeAspect="1"/>
          </p:cNvPicPr>
          <p:nvPr/>
        </p:nvPicPr>
        <p:blipFill>
          <a:blip r:embed="rId2"/>
          <a:stretch>
            <a:fillRect/>
          </a:stretch>
        </p:blipFill>
        <p:spPr>
          <a:xfrm>
            <a:off x="11715768" y="3357550"/>
            <a:ext cx="6193792" cy="47863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p:cNvSpPr/>
          <p:nvPr/>
        </p:nvSpPr>
        <p:spPr>
          <a:xfrm>
            <a:off x="0" y="5572128"/>
            <a:ext cx="18288000" cy="4714872"/>
          </a:xfrm>
          <a:prstGeom prst="rect">
            <a:avLst/>
          </a:prstGeom>
          <a:solidFill>
            <a:srgbClr val="000000"/>
          </a:solidFill>
        </p:spPr>
      </p:sp>
      <p:pic>
        <p:nvPicPr>
          <p:cNvPr id="1026" name="Picture 2" descr="C:\Users\Lenovo\Desktop\flowchart.png"/>
          <p:cNvPicPr>
            <a:picLocks noChangeAspect="1" noChangeArrowheads="1"/>
          </p:cNvPicPr>
          <p:nvPr/>
        </p:nvPicPr>
        <p:blipFill>
          <a:blip r:embed="rId2"/>
          <a:srcRect/>
          <a:stretch>
            <a:fillRect/>
          </a:stretch>
        </p:blipFill>
        <p:spPr bwMode="auto">
          <a:xfrm>
            <a:off x="0" y="357154"/>
            <a:ext cx="17874786" cy="5214974"/>
          </a:xfrm>
          <a:prstGeom prst="rect">
            <a:avLst/>
          </a:prstGeom>
          <a:noFill/>
        </p:spPr>
      </p:pic>
      <p:sp>
        <p:nvSpPr>
          <p:cNvPr id="9" name="TextBox 8">
            <a:extLst>
              <a:ext uri="{FF2B5EF4-FFF2-40B4-BE49-F238E27FC236}">
                <a16:creationId xmlns="" xmlns:a16="http://schemas.microsoft.com/office/drawing/2014/main" id="{16C83A01-EB7B-49FB-B2A7-9E7CD4F22F51}"/>
              </a:ext>
            </a:extLst>
          </p:cNvPr>
          <p:cNvSpPr txBox="1"/>
          <p:nvPr/>
        </p:nvSpPr>
        <p:spPr>
          <a:xfrm>
            <a:off x="928630" y="5857880"/>
            <a:ext cx="8929750" cy="523220"/>
          </a:xfrm>
          <a:prstGeom prst="rect">
            <a:avLst/>
          </a:prstGeom>
          <a:noFill/>
        </p:spPr>
        <p:txBody>
          <a:bodyPr wrap="square" rtlCol="0">
            <a:spAutoFit/>
          </a:bodyPr>
          <a:lstStyle/>
          <a:p>
            <a:r>
              <a:rPr lang="en-US" sz="2800" b="1" dirty="0" smtClean="0">
                <a:solidFill>
                  <a:schemeClr val="bg1"/>
                </a:solidFill>
              </a:rPr>
              <a:t>Flowchart </a:t>
            </a:r>
            <a:r>
              <a:rPr lang="en-US" sz="2800" b="1" dirty="0">
                <a:solidFill>
                  <a:schemeClr val="bg1"/>
                </a:solidFill>
              </a:rPr>
              <a:t>of the algorithm of the Eigenfaces method</a:t>
            </a:r>
          </a:p>
        </p:txBody>
      </p:sp>
      <p:sp>
        <p:nvSpPr>
          <p:cNvPr id="10" name="TextBox 9">
            <a:extLst>
              <a:ext uri="{FF2B5EF4-FFF2-40B4-BE49-F238E27FC236}">
                <a16:creationId xmlns="" xmlns:a16="http://schemas.microsoft.com/office/drawing/2014/main" id="{3A7A3F12-BB24-4E39-80EE-DA67D1E4F376}"/>
              </a:ext>
            </a:extLst>
          </p:cNvPr>
          <p:cNvSpPr txBox="1"/>
          <p:nvPr/>
        </p:nvSpPr>
        <p:spPr>
          <a:xfrm>
            <a:off x="785754" y="6715136"/>
            <a:ext cx="13286953" cy="2800767"/>
          </a:xfrm>
          <a:prstGeom prst="rect">
            <a:avLst/>
          </a:prstGeom>
          <a:noFill/>
        </p:spPr>
        <p:txBody>
          <a:bodyPr wrap="square" rtlCol="0">
            <a:spAutoFit/>
          </a:bodyPr>
          <a:lstStyle/>
          <a:p>
            <a:r>
              <a:rPr lang="en-US" sz="2800" dirty="0" smtClean="0">
                <a:solidFill>
                  <a:schemeClr val="bg1"/>
                </a:solidFill>
              </a:rPr>
              <a:t>The </a:t>
            </a:r>
            <a:r>
              <a:rPr lang="en-US" sz="2800" dirty="0">
                <a:solidFill>
                  <a:schemeClr val="bg1"/>
                </a:solidFill>
              </a:rPr>
              <a:t>challenges of face recognition are</a:t>
            </a:r>
            <a:r>
              <a:rPr lang="en-US" sz="2800" dirty="0" smtClean="0">
                <a:solidFill>
                  <a:schemeClr val="bg1"/>
                </a:solidFill>
              </a:rPr>
              <a:t>:</a:t>
            </a:r>
          </a:p>
          <a:p>
            <a:endParaRPr lang="en-US" sz="2800" dirty="0">
              <a:solidFill>
                <a:schemeClr val="bg1"/>
              </a:solidFill>
            </a:endParaRPr>
          </a:p>
          <a:p>
            <a:pPr marL="342900" indent="-342900">
              <a:buFont typeface="Arial" panose="020B0604020202020204" pitchFamily="34" charset="0"/>
              <a:buChar char="•"/>
            </a:pPr>
            <a:r>
              <a:rPr lang="en-US" sz="2400" dirty="0">
                <a:solidFill>
                  <a:schemeClr val="bg1"/>
                </a:solidFill>
              </a:rPr>
              <a:t>Shifting and scaling of the image</a:t>
            </a:r>
          </a:p>
          <a:p>
            <a:pPr marL="342900" indent="-342900">
              <a:buFont typeface="Arial" panose="020B0604020202020204" pitchFamily="34" charset="0"/>
              <a:buChar char="•"/>
            </a:pPr>
            <a:r>
              <a:rPr lang="en-US" sz="2400" dirty="0">
                <a:solidFill>
                  <a:schemeClr val="bg1"/>
                </a:solidFill>
              </a:rPr>
              <a:t>Differences in the facial look (different angle, pose, hairstyle, makeup, mustache, beard, etc.),</a:t>
            </a:r>
          </a:p>
          <a:p>
            <a:pPr marL="342900" indent="-342900">
              <a:buFont typeface="Arial" panose="020B0604020202020204" pitchFamily="34" charset="0"/>
              <a:buChar char="•"/>
            </a:pPr>
            <a:r>
              <a:rPr lang="en-IN" sz="2400" dirty="0">
                <a:solidFill>
                  <a:schemeClr val="bg1"/>
                </a:solidFill>
              </a:rPr>
              <a:t>Lighting</a:t>
            </a:r>
          </a:p>
          <a:p>
            <a:pPr marL="342900" indent="-342900">
              <a:buFont typeface="Arial" panose="020B0604020202020204" pitchFamily="34" charset="0"/>
              <a:buChar char="•"/>
            </a:pPr>
            <a:r>
              <a:rPr lang="en-IN" sz="2400" dirty="0">
                <a:solidFill>
                  <a:schemeClr val="bg1"/>
                </a:solidFill>
              </a:rPr>
              <a:t>Aging.</a:t>
            </a:r>
          </a:p>
          <a:p>
            <a:endParaRPr lang="en-IN" sz="2400" dirty="0">
              <a:solidFill>
                <a:schemeClr val="bg1"/>
              </a:solidFill>
            </a:endParaRPr>
          </a:p>
        </p:txBody>
      </p:sp>
      <p:sp>
        <p:nvSpPr>
          <p:cNvPr id="14" name="AutoShape 19"/>
          <p:cNvSpPr/>
          <p:nvPr/>
        </p:nvSpPr>
        <p:spPr>
          <a:xfrm>
            <a:off x="17716560" y="5572128"/>
            <a:ext cx="71438" cy="2428892"/>
          </a:xfrm>
          <a:prstGeom prst="rect">
            <a:avLst/>
          </a:prstGeom>
          <a:solidFill>
            <a:schemeClr val="bg1"/>
          </a:solidFill>
          <a:ln>
            <a:solidFill>
              <a:schemeClr val="tx1">
                <a:lumMod val="95000"/>
                <a:lumOff val="5000"/>
              </a:schemeClr>
            </a:solidFill>
          </a:ln>
        </p:spPr>
      </p:sp>
      <p:grpSp>
        <p:nvGrpSpPr>
          <p:cNvPr id="2" name="Group 18"/>
          <p:cNvGrpSpPr/>
          <p:nvPr/>
        </p:nvGrpSpPr>
        <p:grpSpPr>
          <a:xfrm>
            <a:off x="17645122" y="1"/>
            <a:ext cx="252733" cy="8035624"/>
            <a:chOff x="0" y="1"/>
            <a:chExt cx="336977" cy="10714165"/>
          </a:xfrm>
          <a:solidFill>
            <a:schemeClr val="tx1">
              <a:lumMod val="95000"/>
              <a:lumOff val="5000"/>
            </a:schemeClr>
          </a:solidFill>
        </p:grpSpPr>
        <p:sp>
          <p:nvSpPr>
            <p:cNvPr id="19" name="AutoShape 19"/>
            <p:cNvSpPr/>
            <p:nvPr/>
          </p:nvSpPr>
          <p:spPr>
            <a:xfrm>
              <a:off x="128424" y="1"/>
              <a:ext cx="62077" cy="7429502"/>
            </a:xfrm>
            <a:prstGeom prst="rect">
              <a:avLst/>
            </a:prstGeom>
            <a:grpFill/>
            <a:ln>
              <a:solidFill>
                <a:schemeClr val="tx1">
                  <a:lumMod val="95000"/>
                  <a:lumOff val="5000"/>
                </a:schemeClr>
              </a:solidFill>
            </a:ln>
          </p:spPr>
        </p:sp>
        <p:sp>
          <p:nvSpPr>
            <p:cNvPr id="20" name="AutoShape 20"/>
            <p:cNvSpPr/>
            <p:nvPr/>
          </p:nvSpPr>
          <p:spPr>
            <a:xfrm>
              <a:off x="0" y="2245961"/>
              <a:ext cx="336977" cy="336596"/>
            </a:xfrm>
            <a:prstGeom prst="rect">
              <a:avLst/>
            </a:prstGeom>
            <a:grpFill/>
            <a:ln>
              <a:solidFill>
                <a:schemeClr val="tx1">
                  <a:lumMod val="95000"/>
                  <a:lumOff val="5000"/>
                </a:schemeClr>
              </a:solidFill>
            </a:ln>
          </p:spPr>
        </p:sp>
        <p:sp>
          <p:nvSpPr>
            <p:cNvPr id="21" name="AutoShape 21"/>
            <p:cNvSpPr/>
            <p:nvPr/>
          </p:nvSpPr>
          <p:spPr>
            <a:xfrm>
              <a:off x="0" y="4956497"/>
              <a:ext cx="336977" cy="336596"/>
            </a:xfrm>
            <a:prstGeom prst="rect">
              <a:avLst/>
            </a:prstGeom>
            <a:grpFill/>
            <a:ln>
              <a:solidFill>
                <a:schemeClr val="tx1">
                  <a:lumMod val="95000"/>
                  <a:lumOff val="5000"/>
                </a:schemeClr>
              </a:solidFill>
            </a:ln>
          </p:spPr>
        </p:sp>
        <p:sp>
          <p:nvSpPr>
            <p:cNvPr id="22" name="AutoShape 22"/>
            <p:cNvSpPr/>
            <p:nvPr/>
          </p:nvSpPr>
          <p:spPr>
            <a:xfrm>
              <a:off x="0" y="7667034"/>
              <a:ext cx="336977" cy="336596"/>
            </a:xfrm>
            <a:prstGeom prst="rect">
              <a:avLst/>
            </a:prstGeom>
            <a:solidFill>
              <a:schemeClr val="bg1"/>
            </a:solidFill>
            <a:ln>
              <a:solidFill>
                <a:schemeClr val="tx1">
                  <a:lumMod val="95000"/>
                  <a:lumOff val="5000"/>
                </a:schemeClr>
              </a:solidFill>
            </a:ln>
          </p:spPr>
        </p:sp>
        <p:sp>
          <p:nvSpPr>
            <p:cNvPr id="23" name="AutoShape 23"/>
            <p:cNvSpPr/>
            <p:nvPr/>
          </p:nvSpPr>
          <p:spPr>
            <a:xfrm>
              <a:off x="0" y="10377570"/>
              <a:ext cx="336977" cy="336596"/>
            </a:xfrm>
            <a:prstGeom prst="rect">
              <a:avLst/>
            </a:prstGeom>
            <a:solidFill>
              <a:schemeClr val="bg1"/>
            </a:solidFill>
            <a:ln>
              <a:solidFill>
                <a:schemeClr val="tx1">
                  <a:lumMod val="95000"/>
                  <a:lumOff val="5000"/>
                </a:schemeClr>
              </a:solidFill>
            </a:ln>
          </p:spPr>
        </p:sp>
      </p:grpSp>
      <p:pic>
        <p:nvPicPr>
          <p:cNvPr id="15" name="Picture 3"/>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rcRect/>
          <a:stretch>
            <a:fillRect/>
          </a:stretch>
        </p:blipFill>
        <p:spPr>
          <a:xfrm>
            <a:off x="14358974" y="6357946"/>
            <a:ext cx="2714644" cy="27146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000000"/>
          </a:solidFill>
        </p:spPr>
      </p:sp>
      <p:sp>
        <p:nvSpPr>
          <p:cNvPr id="5" name="TextBox 4"/>
          <p:cNvSpPr txBox="1"/>
          <p:nvPr/>
        </p:nvSpPr>
        <p:spPr>
          <a:xfrm>
            <a:off x="5143472" y="714344"/>
            <a:ext cx="8215370" cy="830997"/>
          </a:xfrm>
          <a:prstGeom prst="rect">
            <a:avLst/>
          </a:prstGeom>
          <a:noFill/>
        </p:spPr>
        <p:txBody>
          <a:bodyPr wrap="square" rtlCol="0">
            <a:spAutoFit/>
          </a:bodyPr>
          <a:lstStyle/>
          <a:p>
            <a:pPr algn="ctr"/>
            <a:r>
              <a:rPr lang="en-IN" sz="4800" dirty="0" smtClean="0">
                <a:solidFill>
                  <a:schemeClr val="bg1"/>
                </a:solidFill>
                <a:latin typeface="Bell MT" pitchFamily="18" charset="0"/>
              </a:rPr>
              <a:t>OUTPUTS</a:t>
            </a:r>
            <a:endParaRPr lang="en-IN" sz="4800" dirty="0">
              <a:solidFill>
                <a:schemeClr val="bg1"/>
              </a:solidFill>
              <a:latin typeface="Bell MT" pitchFamily="18" charset="0"/>
            </a:endParaRPr>
          </a:p>
        </p:txBody>
      </p:sp>
      <p:pic>
        <p:nvPicPr>
          <p:cNvPr id="1026" name="Picture 2" descr="C:\Users\Lenovo\Desktop\FaceRecognition\OutPuts\F1.PNG"/>
          <p:cNvPicPr>
            <a:picLocks noChangeAspect="1" noChangeArrowheads="1"/>
          </p:cNvPicPr>
          <p:nvPr/>
        </p:nvPicPr>
        <p:blipFill>
          <a:blip r:embed="rId2"/>
          <a:srcRect l="813" t="1232" r="813" b="3929"/>
          <a:stretch>
            <a:fillRect/>
          </a:stretch>
        </p:blipFill>
        <p:spPr bwMode="auto">
          <a:xfrm>
            <a:off x="1928762" y="2428856"/>
            <a:ext cx="8643998" cy="5500726"/>
          </a:xfrm>
          <a:prstGeom prst="rect">
            <a:avLst/>
          </a:prstGeom>
          <a:noFill/>
        </p:spPr>
      </p:pic>
      <p:sp>
        <p:nvSpPr>
          <p:cNvPr id="8" name="TextBox 7"/>
          <p:cNvSpPr txBox="1"/>
          <p:nvPr/>
        </p:nvSpPr>
        <p:spPr>
          <a:xfrm>
            <a:off x="11501454" y="3929054"/>
            <a:ext cx="5786478" cy="1569660"/>
          </a:xfrm>
          <a:prstGeom prst="rect">
            <a:avLst/>
          </a:prstGeom>
          <a:noFill/>
        </p:spPr>
        <p:txBody>
          <a:bodyPr wrap="square" rtlCol="0">
            <a:spAutoFit/>
          </a:bodyPr>
          <a:lstStyle/>
          <a:p>
            <a:pPr algn="ctr"/>
            <a:r>
              <a:rPr lang="en-IN" sz="4800" dirty="0" smtClean="0">
                <a:solidFill>
                  <a:schemeClr val="bg1"/>
                </a:solidFill>
                <a:latin typeface="Bell MT" pitchFamily="18" charset="0"/>
              </a:rPr>
              <a:t>Thi</a:t>
            </a:r>
            <a:r>
              <a:rPr lang="en-IN" sz="4800" dirty="0" smtClean="0">
                <a:solidFill>
                  <a:schemeClr val="bg1"/>
                </a:solidFill>
                <a:latin typeface="Bell MT" pitchFamily="18" charset="0"/>
              </a:rPr>
              <a:t>s </a:t>
            </a:r>
            <a:r>
              <a:rPr lang="en-IN" sz="4800" dirty="0" smtClean="0">
                <a:solidFill>
                  <a:schemeClr val="bg1"/>
                </a:solidFill>
                <a:latin typeface="Bell MT" pitchFamily="18" charset="0"/>
              </a:rPr>
              <a:t>is what the Home Page looks like</a:t>
            </a:r>
            <a:endParaRPr lang="en-IN" sz="4800" dirty="0">
              <a:solidFill>
                <a:schemeClr val="bg1"/>
              </a:solidFill>
              <a:latin typeface="Bell MT"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51" name="Picture 3" descr="C:\Users\Lenovo\Desktop\FaceRecognition\OutPuts\F3.PNG"/>
          <p:cNvPicPr>
            <a:picLocks noChangeAspect="1" noChangeArrowheads="1"/>
          </p:cNvPicPr>
          <p:nvPr/>
        </p:nvPicPr>
        <p:blipFill>
          <a:blip r:embed="rId2"/>
          <a:srcRect/>
          <a:stretch>
            <a:fillRect/>
          </a:stretch>
        </p:blipFill>
        <p:spPr bwMode="auto">
          <a:xfrm>
            <a:off x="1428696" y="5000624"/>
            <a:ext cx="7882174" cy="2914680"/>
          </a:xfrm>
          <a:prstGeom prst="rect">
            <a:avLst/>
          </a:prstGeom>
          <a:noFill/>
        </p:spPr>
      </p:pic>
      <p:pic>
        <p:nvPicPr>
          <p:cNvPr id="9" name="Picture 2" descr="C:\Users\Lenovo\Desktop\FaceRecognition\OutPuts\F2.PNG"/>
          <p:cNvPicPr>
            <a:picLocks noChangeAspect="1" noChangeArrowheads="1"/>
          </p:cNvPicPr>
          <p:nvPr/>
        </p:nvPicPr>
        <p:blipFill>
          <a:blip r:embed="rId3"/>
          <a:srcRect l="-291"/>
          <a:stretch>
            <a:fillRect/>
          </a:stretch>
        </p:blipFill>
        <p:spPr bwMode="auto">
          <a:xfrm>
            <a:off x="1428696" y="1500162"/>
            <a:ext cx="7920794" cy="2695296"/>
          </a:xfrm>
          <a:prstGeom prst="rect">
            <a:avLst/>
          </a:prstGeom>
          <a:noFill/>
        </p:spPr>
      </p:pic>
      <p:sp>
        <p:nvSpPr>
          <p:cNvPr id="10" name="TextBox 9"/>
          <p:cNvSpPr txBox="1"/>
          <p:nvPr/>
        </p:nvSpPr>
        <p:spPr>
          <a:xfrm>
            <a:off x="10572760" y="2143104"/>
            <a:ext cx="5572164" cy="707886"/>
          </a:xfrm>
          <a:prstGeom prst="rect">
            <a:avLst/>
          </a:prstGeom>
          <a:noFill/>
        </p:spPr>
        <p:txBody>
          <a:bodyPr wrap="square" rtlCol="0">
            <a:spAutoFit/>
          </a:bodyPr>
          <a:lstStyle/>
          <a:p>
            <a:pPr algn="ctr"/>
            <a:r>
              <a:rPr lang="en-IN" sz="4000" dirty="0" smtClean="0">
                <a:solidFill>
                  <a:schemeClr val="bg1"/>
                </a:solidFill>
              </a:rPr>
              <a:t>To create a new User</a:t>
            </a:r>
            <a:endParaRPr lang="en-IN" sz="4000" dirty="0">
              <a:solidFill>
                <a:schemeClr val="bg1"/>
              </a:solidFill>
            </a:endParaRPr>
          </a:p>
        </p:txBody>
      </p:sp>
      <p:sp>
        <p:nvSpPr>
          <p:cNvPr id="11" name="TextBox 10"/>
          <p:cNvSpPr txBox="1"/>
          <p:nvPr/>
        </p:nvSpPr>
        <p:spPr>
          <a:xfrm>
            <a:off x="10929950" y="6143632"/>
            <a:ext cx="4929222" cy="707886"/>
          </a:xfrm>
          <a:prstGeom prst="rect">
            <a:avLst/>
          </a:prstGeom>
          <a:noFill/>
        </p:spPr>
        <p:txBody>
          <a:bodyPr wrap="square" rtlCol="0">
            <a:spAutoFit/>
          </a:bodyPr>
          <a:lstStyle/>
          <a:p>
            <a:pPr algn="ctr"/>
            <a:r>
              <a:rPr lang="en-IN" sz="4000" dirty="0" smtClean="0">
                <a:solidFill>
                  <a:schemeClr val="bg1"/>
                </a:solidFill>
              </a:rPr>
              <a:t>Use an existing User</a:t>
            </a:r>
            <a:endParaRPr lang="en-IN" sz="4000" dirty="0">
              <a:solidFill>
                <a:schemeClr val="bg1"/>
              </a:solidFill>
            </a:endParaRPr>
          </a:p>
        </p:txBody>
      </p:sp>
      <p:sp>
        <p:nvSpPr>
          <p:cNvPr id="12" name="TextBox 11"/>
          <p:cNvSpPr txBox="1"/>
          <p:nvPr/>
        </p:nvSpPr>
        <p:spPr>
          <a:xfrm>
            <a:off x="10929950" y="4214806"/>
            <a:ext cx="4572032" cy="707886"/>
          </a:xfrm>
          <a:prstGeom prst="rect">
            <a:avLst/>
          </a:prstGeom>
          <a:noFill/>
        </p:spPr>
        <p:txBody>
          <a:bodyPr wrap="square" rtlCol="0">
            <a:spAutoFit/>
          </a:bodyPr>
          <a:lstStyle/>
          <a:p>
            <a:pPr algn="ctr"/>
            <a:r>
              <a:rPr lang="en-IN" sz="4000" dirty="0" smtClean="0">
                <a:solidFill>
                  <a:schemeClr val="bg1"/>
                </a:solidFill>
              </a:rPr>
              <a:t>OR</a:t>
            </a:r>
            <a:endParaRPr lang="en-IN" sz="40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76" name="Picture 4" descr="C:\Users\Lenovo\Desktop\FaceRecognition\OutPuts\F5.PNG"/>
          <p:cNvPicPr>
            <a:picLocks noChangeAspect="1" noChangeArrowheads="1"/>
          </p:cNvPicPr>
          <p:nvPr/>
        </p:nvPicPr>
        <p:blipFill>
          <a:blip r:embed="rId2"/>
          <a:srcRect/>
          <a:stretch>
            <a:fillRect/>
          </a:stretch>
        </p:blipFill>
        <p:spPr bwMode="auto">
          <a:xfrm>
            <a:off x="1428696" y="2786046"/>
            <a:ext cx="7719148" cy="3429024"/>
          </a:xfrm>
          <a:prstGeom prst="rect">
            <a:avLst/>
          </a:prstGeom>
          <a:noFill/>
        </p:spPr>
      </p:pic>
      <p:sp>
        <p:nvSpPr>
          <p:cNvPr id="13" name="TextBox 12"/>
          <p:cNvSpPr txBox="1"/>
          <p:nvPr/>
        </p:nvSpPr>
        <p:spPr>
          <a:xfrm>
            <a:off x="10429884" y="3357550"/>
            <a:ext cx="5929354" cy="1323439"/>
          </a:xfrm>
          <a:prstGeom prst="rect">
            <a:avLst/>
          </a:prstGeom>
          <a:noFill/>
        </p:spPr>
        <p:txBody>
          <a:bodyPr wrap="square" rtlCol="0">
            <a:spAutoFit/>
          </a:bodyPr>
          <a:lstStyle/>
          <a:p>
            <a:pPr algn="ctr"/>
            <a:r>
              <a:rPr lang="en-IN" sz="4000" dirty="0" smtClean="0">
                <a:solidFill>
                  <a:schemeClr val="bg1"/>
                </a:solidFill>
              </a:rPr>
              <a:t>Capture a Dataset &amp; start training the model!!</a:t>
            </a:r>
            <a:endParaRPr lang="en-IN" sz="40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98" name="Picture 2" descr="C:\Users\Lenovo\Desktop\FaceRecognition\OutPuts\F4.PNG"/>
          <p:cNvPicPr>
            <a:picLocks noChangeAspect="1" noChangeArrowheads="1"/>
          </p:cNvPicPr>
          <p:nvPr/>
        </p:nvPicPr>
        <p:blipFill>
          <a:blip r:embed="rId2"/>
          <a:srcRect b="2385"/>
          <a:stretch>
            <a:fillRect/>
          </a:stretch>
        </p:blipFill>
        <p:spPr bwMode="auto">
          <a:xfrm>
            <a:off x="1214382" y="2571732"/>
            <a:ext cx="8029603" cy="5214974"/>
          </a:xfrm>
          <a:prstGeom prst="rect">
            <a:avLst/>
          </a:prstGeom>
          <a:noFill/>
        </p:spPr>
      </p:pic>
      <p:sp>
        <p:nvSpPr>
          <p:cNvPr id="5" name="TextBox 4"/>
          <p:cNvSpPr txBox="1"/>
          <p:nvPr/>
        </p:nvSpPr>
        <p:spPr>
          <a:xfrm>
            <a:off x="11287140" y="4214806"/>
            <a:ext cx="5643602" cy="1323439"/>
          </a:xfrm>
          <a:prstGeom prst="rect">
            <a:avLst/>
          </a:prstGeom>
          <a:noFill/>
        </p:spPr>
        <p:txBody>
          <a:bodyPr wrap="square" rtlCol="0">
            <a:spAutoFit/>
          </a:bodyPr>
          <a:lstStyle/>
          <a:p>
            <a:r>
              <a:rPr lang="en-IN" sz="4000" dirty="0" smtClean="0">
                <a:solidFill>
                  <a:schemeClr val="bg1"/>
                </a:solidFill>
              </a:rPr>
              <a:t>For when you’re done with everything</a:t>
            </a:r>
            <a:endParaRPr lang="en-IN" sz="40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srcRect l="12324" t="4891" r="409" b="60338"/>
          <a:stretch>
            <a:fillRect/>
          </a:stretch>
        </p:blipFill>
        <p:spPr>
          <a:xfrm>
            <a:off x="1028700" y="-642938"/>
            <a:ext cx="16230600" cy="4833938"/>
          </a:xfrm>
          <a:prstGeom prst="rect">
            <a:avLst/>
          </a:prstGeom>
        </p:spPr>
      </p:pic>
      <p:sp>
        <p:nvSpPr>
          <p:cNvPr id="9" name="Title 1"/>
          <p:cNvSpPr txBox="1">
            <a:spLocks/>
          </p:cNvSpPr>
          <p:nvPr/>
        </p:nvSpPr>
        <p:spPr>
          <a:xfrm>
            <a:off x="642878" y="4786310"/>
            <a:ext cx="7715304" cy="928693"/>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sng" strike="noStrike" kern="1200" cap="none" spc="0" normalizeH="0" baseline="0" noProof="0" dirty="0" smtClean="0">
                <a:ln>
                  <a:noFill/>
                </a:ln>
                <a:solidFill>
                  <a:schemeClr val="bg1"/>
                </a:solidFill>
                <a:effectLst/>
                <a:uLnTx/>
                <a:uFillTx/>
                <a:latin typeface="High Tower Text" pitchFamily="18" charset="0"/>
                <a:ea typeface="+mj-ea"/>
                <a:cs typeface="+mj-cs"/>
              </a:rPr>
              <a:t>SCOPE OF OUR PROJECT</a:t>
            </a:r>
            <a:endParaRPr kumimoji="0" lang="en-IN" sz="4400" b="0" i="0" u="sng" strike="noStrike" kern="1200" cap="none" spc="0" normalizeH="0" baseline="0" noProof="0" dirty="0">
              <a:ln>
                <a:noFill/>
              </a:ln>
              <a:solidFill>
                <a:schemeClr val="bg1"/>
              </a:solidFill>
              <a:effectLst/>
              <a:uLnTx/>
              <a:uFillTx/>
              <a:latin typeface="High Tower Text" pitchFamily="18" charset="0"/>
              <a:ea typeface="+mj-ea"/>
              <a:cs typeface="+mj-cs"/>
            </a:endParaRPr>
          </a:p>
        </p:txBody>
      </p:sp>
      <p:sp>
        <p:nvSpPr>
          <p:cNvPr id="10" name="Subtitle 2"/>
          <p:cNvSpPr txBox="1">
            <a:spLocks/>
          </p:cNvSpPr>
          <p:nvPr/>
        </p:nvSpPr>
        <p:spPr>
          <a:xfrm>
            <a:off x="642878" y="6143632"/>
            <a:ext cx="12501650" cy="1285884"/>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2800" b="0" i="0" u="none" strike="noStrike" kern="1200" cap="none" spc="0" normalizeH="0" baseline="0" noProof="0" dirty="0" smtClean="0">
                <a:ln>
                  <a:noFill/>
                </a:ln>
                <a:solidFill>
                  <a:schemeClr val="bg1"/>
                </a:solidFill>
                <a:effectLst/>
                <a:uLnTx/>
                <a:uFillTx/>
                <a:latin typeface="Bell MT" pitchFamily="18" charset="0"/>
                <a:ea typeface="+mn-ea"/>
                <a:cs typeface="+mn-cs"/>
              </a:rPr>
              <a:t>Implementation</a:t>
            </a:r>
            <a:r>
              <a:rPr lang="en-IN" sz="2800" dirty="0" smtClean="0">
                <a:solidFill>
                  <a:schemeClr val="bg1"/>
                </a:solidFill>
                <a:latin typeface="Bell MT" pitchFamily="18" charset="0"/>
              </a:rPr>
              <a:t> </a:t>
            </a:r>
            <a:r>
              <a:rPr lang="en-IN" sz="2800" dirty="0" smtClean="0">
                <a:solidFill>
                  <a:schemeClr val="bg1"/>
                </a:solidFill>
                <a:latin typeface="Bell MT" pitchFamily="18" charset="0"/>
              </a:rPr>
              <a:t>of this project in making various selections of authorization services or real-time </a:t>
            </a:r>
            <a:r>
              <a:rPr lang="en-IN" sz="2800" smtClean="0">
                <a:solidFill>
                  <a:schemeClr val="bg1"/>
                </a:solidFill>
                <a:latin typeface="Bell MT" pitchFamily="18" charset="0"/>
              </a:rPr>
              <a:t>attendance counter.</a:t>
            </a:r>
            <a:endParaRPr kumimoji="0" lang="en-IN" sz="2800" b="0" i="0" u="none" strike="noStrike" kern="1200" cap="none" spc="0" normalizeH="0" baseline="0" noProof="0" dirty="0">
              <a:ln>
                <a:noFill/>
              </a:ln>
              <a:solidFill>
                <a:schemeClr val="bg1"/>
              </a:solidFill>
              <a:effectLst/>
              <a:uLnTx/>
              <a:uFillTx/>
              <a:latin typeface="Bell MT" pitchFamily="18" charset="0"/>
              <a:ea typeface="+mn-ea"/>
              <a:cs typeface="+mn-cs"/>
            </a:endParaRPr>
          </a:p>
        </p:txBody>
      </p:sp>
      <p:pic>
        <p:nvPicPr>
          <p:cNvPr id="11" name="Picture 25"/>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9"/>
              </a:ext>
            </a:extLst>
          </a:blip>
          <a:srcRect/>
          <a:stretch>
            <a:fillRect/>
          </a:stretch>
        </p:blipFill>
        <p:spPr>
          <a:xfrm>
            <a:off x="13144528" y="4357682"/>
            <a:ext cx="1948276" cy="1948276"/>
          </a:xfrm>
          <a:prstGeom prst="rect">
            <a:avLst/>
          </a:prstGeom>
        </p:spPr>
      </p:pic>
      <p:pic>
        <p:nvPicPr>
          <p:cNvPr id="12" name="Picture 16"/>
          <p:cNvPicPr>
            <a:picLocks noChangeAspect="1"/>
          </p:cNvPicPr>
          <p:nvPr/>
        </p:nvPicPr>
        <p:blipFill>
          <a:blip r:embed="rId50">
            <a:extLst>
              <a:ext uri="{28A0092B-C50C-407E-A947-70E740481C1C}">
                <a14:useLocalDpi xmlns:a14="http://schemas.microsoft.com/office/drawing/2010/main" xmlns="" val="0"/>
              </a:ext>
              <a:ext uri="{96DAC541-7B7A-43D3-8B79-37D633B846F1}">
                <asvg:svgBlip xmlns:asvg="http://schemas.microsoft.com/office/drawing/2016/SVG/main" xmlns="" r:embed="rId31"/>
              </a:ext>
            </a:extLst>
          </a:blip>
          <a:srcRect/>
          <a:stretch>
            <a:fillRect/>
          </a:stretch>
        </p:blipFill>
        <p:spPr>
          <a:xfrm>
            <a:off x="15501982" y="5786442"/>
            <a:ext cx="1948276" cy="1948276"/>
          </a:xfrm>
          <a:prstGeom prst="rect">
            <a:avLst/>
          </a:prstGeom>
        </p:spPr>
      </p:pic>
      <p:pic>
        <p:nvPicPr>
          <p:cNvPr id="13" name="Picture 8"/>
          <p:cNvPicPr>
            <a:picLocks noChangeAspect="1"/>
          </p:cNvPicPr>
          <p:nvPr/>
        </p:nvPicPr>
        <p:blipFill>
          <a:blip r:embed="rId51">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rcRect/>
          <a:stretch>
            <a:fillRect/>
          </a:stretch>
        </p:blipFill>
        <p:spPr>
          <a:xfrm>
            <a:off x="13573156" y="7500954"/>
            <a:ext cx="1948276" cy="19482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4316" y="428592"/>
            <a:ext cx="9258308" cy="2979578"/>
            <a:chOff x="0" y="57151"/>
            <a:chExt cx="7021180" cy="3905486"/>
          </a:xfrm>
        </p:grpSpPr>
        <p:sp>
          <p:nvSpPr>
            <p:cNvPr id="3" name="TextBox 3"/>
            <p:cNvSpPr txBox="1"/>
            <p:nvPr/>
          </p:nvSpPr>
          <p:spPr>
            <a:xfrm>
              <a:off x="0" y="57151"/>
              <a:ext cx="7021180" cy="1129824"/>
            </a:xfrm>
            <a:prstGeom prst="rect">
              <a:avLst/>
            </a:prstGeom>
          </p:spPr>
          <p:txBody>
            <a:bodyPr wrap="square" lIns="0" tIns="0" rIns="0" bIns="0" rtlCol="0" anchor="t">
              <a:spAutoFit/>
            </a:bodyPr>
            <a:lstStyle/>
            <a:p>
              <a:pPr marL="0" lvl="0" indent="0">
                <a:lnSpc>
                  <a:spcPts val="7039"/>
                </a:lnSpc>
              </a:pPr>
              <a:r>
                <a:rPr lang="en-US" sz="5400" u="none" spc="300" dirty="0" smtClean="0">
                  <a:solidFill>
                    <a:srgbClr val="000000"/>
                  </a:solidFill>
                  <a:latin typeface="Book Antiqua" pitchFamily="18" charset="0"/>
                </a:rPr>
                <a:t>FACE DETECTION</a:t>
              </a:r>
              <a:endParaRPr lang="en-US" sz="5400" u="none" spc="300" dirty="0">
                <a:solidFill>
                  <a:srgbClr val="000000"/>
                </a:solidFill>
                <a:latin typeface="Book Antiqua" pitchFamily="18" charset="0"/>
              </a:endParaRPr>
            </a:p>
          </p:txBody>
        </p:sp>
        <p:sp>
          <p:nvSpPr>
            <p:cNvPr id="4" name="TextBox 4"/>
            <p:cNvSpPr txBox="1"/>
            <p:nvPr/>
          </p:nvSpPr>
          <p:spPr>
            <a:xfrm>
              <a:off x="0" y="2023539"/>
              <a:ext cx="7021180" cy="1939098"/>
            </a:xfrm>
            <a:prstGeom prst="rect">
              <a:avLst/>
            </a:prstGeom>
          </p:spPr>
          <p:txBody>
            <a:bodyPr wrap="square" lIns="0" tIns="0" rIns="0" bIns="0" rtlCol="0" anchor="t">
              <a:spAutoFit/>
            </a:bodyPr>
            <a:lstStyle/>
            <a:p>
              <a:pPr lvl="0">
                <a:lnSpc>
                  <a:spcPts val="3920"/>
                </a:lnSpc>
              </a:pPr>
              <a:r>
                <a:rPr lang="en-IN" sz="2800" dirty="0" smtClean="0">
                  <a:solidFill>
                    <a:prstClr val="black"/>
                  </a:solidFill>
                  <a:latin typeface="Bell MT" pitchFamily="18" charset="0"/>
                </a:rPr>
                <a:t>Face detection -- also called facial detection -- is an artificial intelligence (AI) based computer technology used to find and identify human faces in digital images.</a:t>
              </a:r>
              <a:endParaRPr lang="en-US" sz="2800" u="none" dirty="0">
                <a:solidFill>
                  <a:srgbClr val="000000">
                    <a:alpha val="69804"/>
                  </a:srgbClr>
                </a:solidFill>
                <a:latin typeface="Bell MT" pitchFamily="18" charset="0"/>
              </a:endParaRPr>
            </a:p>
          </p:txBody>
        </p:sp>
      </p:grpSp>
      <p:grpSp>
        <p:nvGrpSpPr>
          <p:cNvPr id="13" name="Group 2"/>
          <p:cNvGrpSpPr/>
          <p:nvPr/>
        </p:nvGrpSpPr>
        <p:grpSpPr>
          <a:xfrm>
            <a:off x="642878" y="5643566"/>
            <a:ext cx="9258308" cy="3214994"/>
            <a:chOff x="0" y="525338"/>
            <a:chExt cx="7021180" cy="4214058"/>
          </a:xfrm>
        </p:grpSpPr>
        <p:sp>
          <p:nvSpPr>
            <p:cNvPr id="14" name="TextBox 3"/>
            <p:cNvSpPr txBox="1"/>
            <p:nvPr/>
          </p:nvSpPr>
          <p:spPr>
            <a:xfrm>
              <a:off x="0" y="525338"/>
              <a:ext cx="7021180" cy="1129824"/>
            </a:xfrm>
            <a:prstGeom prst="rect">
              <a:avLst/>
            </a:prstGeom>
          </p:spPr>
          <p:txBody>
            <a:bodyPr wrap="square" lIns="0" tIns="0" rIns="0" bIns="0" rtlCol="0" anchor="t">
              <a:spAutoFit/>
            </a:bodyPr>
            <a:lstStyle/>
            <a:p>
              <a:pPr marL="0" lvl="0" indent="0">
                <a:lnSpc>
                  <a:spcPts val="7039"/>
                </a:lnSpc>
              </a:pPr>
              <a:r>
                <a:rPr lang="en-US" sz="5400" u="none" spc="300" dirty="0" smtClean="0">
                  <a:solidFill>
                    <a:srgbClr val="000000"/>
                  </a:solidFill>
                  <a:latin typeface="Book Antiqua" pitchFamily="18" charset="0"/>
                </a:rPr>
                <a:t>FACE RECOGNITION</a:t>
              </a:r>
              <a:endParaRPr lang="en-US" sz="5400" u="none" spc="300" dirty="0">
                <a:solidFill>
                  <a:srgbClr val="000000"/>
                </a:solidFill>
                <a:latin typeface="Book Antiqua" pitchFamily="18" charset="0"/>
              </a:endParaRPr>
            </a:p>
          </p:txBody>
        </p:sp>
        <p:sp>
          <p:nvSpPr>
            <p:cNvPr id="15" name="TextBox 4"/>
            <p:cNvSpPr txBox="1"/>
            <p:nvPr/>
          </p:nvSpPr>
          <p:spPr>
            <a:xfrm>
              <a:off x="0" y="2117175"/>
              <a:ext cx="7021180" cy="2622221"/>
            </a:xfrm>
            <a:prstGeom prst="rect">
              <a:avLst/>
            </a:prstGeom>
          </p:spPr>
          <p:txBody>
            <a:bodyPr wrap="square" lIns="0" tIns="0" rIns="0" bIns="0" rtlCol="0" anchor="t">
              <a:spAutoFit/>
            </a:bodyPr>
            <a:lstStyle/>
            <a:p>
              <a:pPr lvl="0">
                <a:lnSpc>
                  <a:spcPts val="3920"/>
                </a:lnSpc>
              </a:pPr>
              <a:r>
                <a:rPr lang="en-IN" sz="2800" dirty="0" smtClean="0">
                  <a:solidFill>
                    <a:prstClr val="black"/>
                  </a:solidFill>
                  <a:latin typeface="Bell MT" pitchFamily="18" charset="0"/>
                </a:rPr>
                <a:t>A </a:t>
              </a:r>
              <a:r>
                <a:rPr lang="en-IN" sz="2800" b="1" dirty="0" smtClean="0">
                  <a:solidFill>
                    <a:prstClr val="black"/>
                  </a:solidFill>
                  <a:latin typeface="Bell MT" pitchFamily="18" charset="0"/>
                </a:rPr>
                <a:t>facial recognition system</a:t>
              </a:r>
              <a:r>
                <a:rPr lang="en-IN" sz="2800" dirty="0" smtClean="0">
                  <a:solidFill>
                    <a:prstClr val="black"/>
                  </a:solidFill>
                  <a:latin typeface="Bell MT" pitchFamily="18" charset="0"/>
                </a:rPr>
                <a:t> is a technology capable of matching a human face from a digital image or a video frame against a database of faces, typically employed to authenticate users through ID verification services.</a:t>
              </a:r>
              <a:endParaRPr lang="en-US" sz="2800" u="none" dirty="0">
                <a:solidFill>
                  <a:srgbClr val="000000">
                    <a:alpha val="69804"/>
                  </a:srgbClr>
                </a:solidFill>
                <a:latin typeface="+mj-lt"/>
              </a:endParaRPr>
            </a:p>
          </p:txBody>
        </p:sp>
      </p:grpSp>
      <p:sp>
        <p:nvSpPr>
          <p:cNvPr id="20" name="AutoShape 2"/>
          <p:cNvSpPr/>
          <p:nvPr/>
        </p:nvSpPr>
        <p:spPr>
          <a:xfrm rot="5400000">
            <a:off x="11144268" y="3143268"/>
            <a:ext cx="10287000" cy="4000464"/>
          </a:xfrm>
          <a:prstGeom prst="rect">
            <a:avLst/>
          </a:prstGeom>
          <a:solidFill>
            <a:srgbClr val="000000"/>
          </a:solidFill>
        </p:spPr>
      </p:sp>
      <p:pic>
        <p:nvPicPr>
          <p:cNvPr id="2050" name="Picture 2" descr="C:\Users\Kunal Verma\Pictures\dormakaba-Blog-Post-pictures-_-1024-x-683-83.jpg"/>
          <p:cNvPicPr>
            <a:picLocks noChangeAspect="1" noChangeArrowheads="1"/>
          </p:cNvPicPr>
          <p:nvPr/>
        </p:nvPicPr>
        <p:blipFill>
          <a:blip r:embed="rId2"/>
          <a:srcRect/>
          <a:stretch>
            <a:fillRect/>
          </a:stretch>
        </p:blipFill>
        <p:spPr bwMode="auto">
          <a:xfrm>
            <a:off x="11215702" y="857220"/>
            <a:ext cx="6000792" cy="4002481"/>
          </a:xfrm>
          <a:prstGeom prst="rect">
            <a:avLst/>
          </a:prstGeom>
          <a:noFill/>
        </p:spPr>
      </p:pic>
      <p:pic>
        <p:nvPicPr>
          <p:cNvPr id="2051" name="Picture 3" descr="C:\Users\Kunal Verma\Pictures\0_zsgSSl33ioUP4ysF.jpeg"/>
          <p:cNvPicPr>
            <a:picLocks noChangeAspect="1" noChangeArrowheads="1"/>
          </p:cNvPicPr>
          <p:nvPr/>
        </p:nvPicPr>
        <p:blipFill>
          <a:blip r:embed="rId3"/>
          <a:srcRect/>
          <a:stretch>
            <a:fillRect/>
          </a:stretch>
        </p:blipFill>
        <p:spPr bwMode="auto">
          <a:xfrm>
            <a:off x="11001388" y="5715004"/>
            <a:ext cx="6604046" cy="3714776"/>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928790"/>
          </a:xfrm>
          <a:prstGeom prst="rect">
            <a:avLst/>
          </a:prstGeom>
          <a:solidFill>
            <a:srgbClr val="000000"/>
          </a:solidFill>
        </p:spPr>
      </p:sp>
      <p:sp>
        <p:nvSpPr>
          <p:cNvPr id="10" name="Rectangle 9"/>
          <p:cNvSpPr/>
          <p:nvPr/>
        </p:nvSpPr>
        <p:spPr>
          <a:xfrm>
            <a:off x="642878" y="2285980"/>
            <a:ext cx="11501518" cy="6286544"/>
          </a:xfrm>
          <a:prstGeom prst="rect">
            <a:avLst/>
          </a:prstGeom>
        </p:spPr>
        <p:txBody>
          <a:bodyPr wrap="square">
            <a:spAutoFit/>
          </a:bodyPr>
          <a:lstStyle/>
          <a:p>
            <a:r>
              <a:rPr lang="en-IN" sz="4000" b="1" u="sng" dirty="0" smtClean="0">
                <a:solidFill>
                  <a:prstClr val="black"/>
                </a:solidFill>
                <a:latin typeface="Bodoni Bk BT" pitchFamily="18" charset="0"/>
              </a:rPr>
              <a:t>Uses of Face Detection</a:t>
            </a:r>
          </a:p>
          <a:p>
            <a:endParaRPr lang="en-IN" sz="3200" b="1" dirty="0" smtClean="0">
              <a:solidFill>
                <a:prstClr val="black"/>
              </a:solidFill>
              <a:latin typeface="Bell MT" pitchFamily="18" charset="0"/>
            </a:endParaRPr>
          </a:p>
          <a:p>
            <a:pPr marL="342900" indent="-342900">
              <a:buFont typeface="Arial" panose="020B0604020202020204" pitchFamily="34" charset="0"/>
              <a:buChar char="•"/>
            </a:pPr>
            <a:r>
              <a:rPr lang="en-US" sz="2800" dirty="0" smtClean="0">
                <a:solidFill>
                  <a:prstClr val="black"/>
                </a:solidFill>
                <a:latin typeface="Bell MT" pitchFamily="18" charset="0"/>
              </a:rPr>
              <a:t>Face detection can also be used to auto-focus cameras. The technology also has marketing applications -- for example, displaying specific advertisements when a particular face is recognized.</a:t>
            </a:r>
          </a:p>
          <a:p>
            <a:pPr marL="342900" indent="-342900">
              <a:buFont typeface="Arial" panose="020B0604020202020204" pitchFamily="34" charset="0"/>
              <a:buChar char="•"/>
            </a:pPr>
            <a:r>
              <a:rPr lang="en-US" sz="2800" dirty="0" smtClean="0">
                <a:solidFill>
                  <a:prstClr val="black"/>
                </a:solidFill>
                <a:latin typeface="Bell MT" pitchFamily="18" charset="0"/>
              </a:rPr>
              <a:t>An additional use is drawing language inferences from visual cues, or "lip reading”.</a:t>
            </a:r>
          </a:p>
          <a:p>
            <a:pPr marL="342900" indent="-342900"/>
            <a:endParaRPr lang="en-US" sz="2800" dirty="0" smtClean="0">
              <a:solidFill>
                <a:prstClr val="black"/>
              </a:solidFill>
              <a:latin typeface="Bell MT" pitchFamily="18" charset="0"/>
            </a:endParaRPr>
          </a:p>
          <a:p>
            <a:r>
              <a:rPr lang="en-IN" sz="4000" b="1" u="sng" dirty="0" smtClean="0">
                <a:solidFill>
                  <a:prstClr val="black"/>
                </a:solidFill>
                <a:latin typeface="Bodoni Bk BT" pitchFamily="18" charset="0"/>
              </a:rPr>
              <a:t>Uses  of Face Recognition</a:t>
            </a:r>
          </a:p>
          <a:p>
            <a:endParaRPr lang="en-IN" sz="3200" b="1" dirty="0" smtClean="0">
              <a:solidFill>
                <a:prstClr val="black"/>
              </a:solidFill>
              <a:latin typeface="Bell MT" pitchFamily="18" charset="0"/>
            </a:endParaRPr>
          </a:p>
          <a:p>
            <a:pPr marL="342900" indent="-342900">
              <a:buFont typeface="Arial" panose="020B0604020202020204" pitchFamily="34" charset="0"/>
              <a:buChar char="•"/>
            </a:pPr>
            <a:r>
              <a:rPr lang="en-US" sz="2800" dirty="0" smtClean="0">
                <a:solidFill>
                  <a:prstClr val="black"/>
                </a:solidFill>
                <a:latin typeface="Bell MT" pitchFamily="18" charset="0"/>
              </a:rPr>
              <a:t>User ID Verification,</a:t>
            </a:r>
          </a:p>
          <a:p>
            <a:pPr marL="342900" indent="-342900">
              <a:buFont typeface="Arial" panose="020B0604020202020204" pitchFamily="34" charset="0"/>
              <a:buChar char="•"/>
            </a:pPr>
            <a:r>
              <a:rPr lang="en-US" sz="2800" dirty="0" smtClean="0">
                <a:solidFill>
                  <a:prstClr val="black"/>
                </a:solidFill>
                <a:latin typeface="Bell MT" pitchFamily="18" charset="0"/>
              </a:rPr>
              <a:t>Used </a:t>
            </a:r>
            <a:r>
              <a:rPr lang="en-US" sz="2800" dirty="0" err="1" smtClean="0">
                <a:solidFill>
                  <a:prstClr val="black"/>
                </a:solidFill>
                <a:latin typeface="Bell MT" pitchFamily="18" charset="0"/>
              </a:rPr>
              <a:t>Authentification</a:t>
            </a:r>
            <a:r>
              <a:rPr lang="en-US" sz="2800" dirty="0" smtClean="0">
                <a:solidFill>
                  <a:prstClr val="black"/>
                </a:solidFill>
                <a:latin typeface="Bell MT" pitchFamily="18" charset="0"/>
              </a:rPr>
              <a:t> in </a:t>
            </a:r>
            <a:r>
              <a:rPr lang="en-US" sz="2800" dirty="0" err="1" smtClean="0">
                <a:solidFill>
                  <a:prstClr val="black"/>
                </a:solidFill>
                <a:latin typeface="Bell MT" pitchFamily="18" charset="0"/>
              </a:rPr>
              <a:t>smartphones</a:t>
            </a:r>
            <a:r>
              <a:rPr lang="en-US" sz="2800" dirty="0" smtClean="0">
                <a:solidFill>
                  <a:prstClr val="black"/>
                </a:solidFill>
                <a:latin typeface="Bell MT" pitchFamily="18" charset="0"/>
              </a:rPr>
              <a:t>.</a:t>
            </a:r>
          </a:p>
          <a:p>
            <a:pPr marL="342900" indent="-342900">
              <a:buFont typeface="Arial" panose="020B0604020202020204" pitchFamily="34" charset="0"/>
              <a:buChar char="•"/>
            </a:pPr>
            <a:r>
              <a:rPr lang="en-US" sz="2800" dirty="0" smtClean="0">
                <a:solidFill>
                  <a:prstClr val="black"/>
                </a:solidFill>
                <a:latin typeface="Bell MT" pitchFamily="18" charset="0"/>
              </a:rPr>
              <a:t>Detecting specific facial structures in large crowds.</a:t>
            </a:r>
            <a:endParaRPr lang="en-IN" sz="3200" b="1" dirty="0">
              <a:solidFill>
                <a:prstClr val="black"/>
              </a:solidFill>
              <a:latin typeface="Bell MT" pitchFamily="18" charset="0"/>
            </a:endParaRPr>
          </a:p>
        </p:txBody>
      </p:sp>
      <p:sp>
        <p:nvSpPr>
          <p:cNvPr id="11" name="AutoShape 2"/>
          <p:cNvSpPr/>
          <p:nvPr/>
        </p:nvSpPr>
        <p:spPr>
          <a:xfrm rot="5400000">
            <a:off x="12072962" y="4071962"/>
            <a:ext cx="10287000" cy="2143076"/>
          </a:xfrm>
          <a:prstGeom prst="rect">
            <a:avLst/>
          </a:prstGeom>
          <a:solidFill>
            <a:srgbClr val="000000"/>
          </a:solidFill>
        </p:spPr>
      </p:sp>
      <p:grpSp>
        <p:nvGrpSpPr>
          <p:cNvPr id="3" name="Group 3"/>
          <p:cNvGrpSpPr/>
          <p:nvPr/>
        </p:nvGrpSpPr>
        <p:grpSpPr>
          <a:xfrm>
            <a:off x="13287404" y="642906"/>
            <a:ext cx="4359729" cy="8719457"/>
            <a:chOff x="0" y="0"/>
            <a:chExt cx="5812971" cy="11625943"/>
          </a:xfrm>
        </p:grpSpPr>
        <p:pic>
          <p:nvPicPr>
            <p:cNvPr id="4" name="Picture 4"/>
            <p:cNvPicPr>
              <a:picLocks noChangeAspect="1"/>
            </p:cNvPicPr>
            <p:nvPr/>
          </p:nvPicPr>
          <p:blipFill>
            <a:blip r:embed="rId2"/>
            <a:srcRect/>
            <a:stretch>
              <a:fillRect/>
            </a:stretch>
          </p:blipFill>
          <p:spPr>
            <a:xfrm>
              <a:off x="0" y="0"/>
              <a:ext cx="5812971" cy="11625943"/>
            </a:xfrm>
            <a:prstGeom prst="rect">
              <a:avLst/>
            </a:prstGeom>
          </p:spPr>
        </p:pic>
        <p:pic>
          <p:nvPicPr>
            <p:cNvPr id="5" name="Picture 5"/>
            <p:cNvPicPr>
              <a:picLocks noChangeAspect="1"/>
            </p:cNvPicPr>
            <p:nvPr/>
          </p:nvPicPr>
          <p:blipFill>
            <a:blip r:embed="rId3"/>
            <a:srcRect l="30772" r="30772"/>
            <a:stretch>
              <a:fillRect/>
            </a:stretch>
          </p:blipFill>
          <p:spPr>
            <a:xfrm>
              <a:off x="400080" y="1124491"/>
              <a:ext cx="5012812" cy="868483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5" name="Group 15"/>
          <p:cNvGrpSpPr/>
          <p:nvPr/>
        </p:nvGrpSpPr>
        <p:grpSpPr>
          <a:xfrm>
            <a:off x="1028700" y="0"/>
            <a:ext cx="368842" cy="8981510"/>
            <a:chOff x="0" y="0"/>
            <a:chExt cx="491789" cy="11975346"/>
          </a:xfrm>
        </p:grpSpPr>
        <p:sp>
          <p:nvSpPr>
            <p:cNvPr id="16" name="AutoShape 16"/>
            <p:cNvSpPr/>
            <p:nvPr/>
          </p:nvSpPr>
          <p:spPr>
            <a:xfrm>
              <a:off x="187423" y="0"/>
              <a:ext cx="116943" cy="11708737"/>
            </a:xfrm>
            <a:prstGeom prst="rect">
              <a:avLst/>
            </a:prstGeom>
            <a:solidFill>
              <a:srgbClr val="FFFFFF"/>
            </a:solidFill>
          </p:spPr>
        </p:sp>
        <p:sp>
          <p:nvSpPr>
            <p:cNvPr id="17" name="AutoShape 17"/>
            <p:cNvSpPr/>
            <p:nvPr/>
          </p:nvSpPr>
          <p:spPr>
            <a:xfrm>
              <a:off x="0" y="3114932"/>
              <a:ext cx="491789" cy="491233"/>
            </a:xfrm>
            <a:prstGeom prst="rect">
              <a:avLst/>
            </a:prstGeom>
            <a:solidFill>
              <a:srgbClr val="FFFFFF"/>
            </a:solidFill>
          </p:spPr>
        </p:sp>
        <p:sp>
          <p:nvSpPr>
            <p:cNvPr id="18" name="AutoShape 18"/>
            <p:cNvSpPr/>
            <p:nvPr/>
          </p:nvSpPr>
          <p:spPr>
            <a:xfrm>
              <a:off x="0" y="7299523"/>
              <a:ext cx="491789" cy="491233"/>
            </a:xfrm>
            <a:prstGeom prst="rect">
              <a:avLst/>
            </a:prstGeom>
            <a:solidFill>
              <a:srgbClr val="FFFFFF"/>
            </a:solidFill>
          </p:spPr>
        </p:sp>
        <p:sp>
          <p:nvSpPr>
            <p:cNvPr id="19" name="AutoShape 19"/>
            <p:cNvSpPr/>
            <p:nvPr/>
          </p:nvSpPr>
          <p:spPr>
            <a:xfrm>
              <a:off x="0" y="11484113"/>
              <a:ext cx="491789" cy="491233"/>
            </a:xfrm>
            <a:prstGeom prst="rect">
              <a:avLst/>
            </a:prstGeom>
            <a:solidFill>
              <a:srgbClr val="FFFFFF"/>
            </a:solidFill>
          </p:spPr>
        </p:sp>
      </p:grpSp>
      <p:sp>
        <p:nvSpPr>
          <p:cNvPr id="20" name="Title 1"/>
          <p:cNvSpPr txBox="1">
            <a:spLocks/>
          </p:cNvSpPr>
          <p:nvPr/>
        </p:nvSpPr>
        <p:spPr>
          <a:xfrm>
            <a:off x="5572100" y="1285848"/>
            <a:ext cx="9001188" cy="171451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smtClean="0">
                <a:ln>
                  <a:noFill/>
                </a:ln>
                <a:solidFill>
                  <a:schemeClr val="bg1"/>
                </a:solidFill>
                <a:effectLst/>
                <a:uLnTx/>
                <a:uFillTx/>
                <a:latin typeface="Berlin Sans FB" pitchFamily="34" charset="0"/>
                <a:ea typeface="+mj-ea"/>
                <a:cs typeface="+mj-cs"/>
              </a:rPr>
              <a:t>REQUIREMENTS </a:t>
            </a:r>
            <a:endParaRPr kumimoji="0" lang="en-IN" sz="4400" b="0" i="0" u="none" strike="noStrike" kern="1200" cap="none" spc="0" normalizeH="0" baseline="0" noProof="0" dirty="0">
              <a:ln>
                <a:noFill/>
              </a:ln>
              <a:solidFill>
                <a:schemeClr val="bg1"/>
              </a:solidFill>
              <a:effectLst/>
              <a:uLnTx/>
              <a:uFillTx/>
              <a:latin typeface="Berlin Sans FB" pitchFamily="34" charset="0"/>
              <a:ea typeface="+mj-ea"/>
              <a:cs typeface="+mj-cs"/>
            </a:endParaRPr>
          </a:p>
        </p:txBody>
      </p:sp>
      <p:sp>
        <p:nvSpPr>
          <p:cNvPr id="21" name="Subtitle 2"/>
          <p:cNvSpPr txBox="1">
            <a:spLocks/>
          </p:cNvSpPr>
          <p:nvPr/>
        </p:nvSpPr>
        <p:spPr>
          <a:xfrm>
            <a:off x="5572100" y="2571732"/>
            <a:ext cx="8501123" cy="6017538"/>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1.  Hardware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4 GB RAM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1GB HDD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Dual Core Processor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Webcam or any in-built camera.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lang="en-IN" sz="3200" dirty="0" smtClean="0">
                <a:solidFill>
                  <a:schemeClr val="bg1"/>
                </a:solidFill>
              </a:rPr>
              <a:t>2.	 Software:-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err="1" smtClean="0">
                <a:ln>
                  <a:noFill/>
                </a:ln>
                <a:solidFill>
                  <a:schemeClr val="bg1"/>
                </a:solidFill>
                <a:effectLst/>
                <a:uLnTx/>
                <a:uFillTx/>
                <a:latin typeface="+mn-lt"/>
                <a:ea typeface="+mn-ea"/>
                <a:cs typeface="+mn-cs"/>
              </a:rPr>
              <a:t>OpenCV</a:t>
            </a:r>
            <a:r>
              <a:rPr kumimoji="0" lang="en-IN" sz="3200" b="0" i="0" u="none" strike="noStrike" kern="1200" cap="none" spc="0" normalizeH="0" baseline="0" noProof="0" dirty="0" smtClean="0">
                <a:ln>
                  <a:noFill/>
                </a:ln>
                <a:solidFill>
                  <a:schemeClr val="bg1"/>
                </a:solidFill>
                <a:effectLst/>
                <a:uLnTx/>
                <a:uFillTx/>
                <a:latin typeface="+mn-lt"/>
                <a:ea typeface="+mn-ea"/>
                <a:cs typeface="+mn-cs"/>
              </a:rPr>
              <a:t> installed</a:t>
            </a:r>
            <a:r>
              <a:rPr kumimoji="0" lang="en-IN" sz="3200" b="0" i="0" u="none" strike="noStrike" kern="1200" cap="none" spc="0" normalizeH="0" noProof="0" dirty="0" smtClean="0">
                <a:ln>
                  <a:noFill/>
                </a:ln>
                <a:solidFill>
                  <a:schemeClr val="bg1"/>
                </a:solidFill>
                <a:effectLst/>
                <a:uLnTx/>
                <a:uFillTx/>
                <a:latin typeface="+mn-lt"/>
                <a:ea typeface="+mn-ea"/>
                <a:cs typeface="+mn-cs"/>
              </a:rPr>
              <a:t> on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IN" sz="3200" baseline="0" dirty="0" err="1" smtClean="0">
                <a:solidFill>
                  <a:schemeClr val="bg1"/>
                </a:solidFill>
              </a:rPr>
              <a:t>Keras</a:t>
            </a:r>
            <a:r>
              <a:rPr lang="en-IN" sz="3200" dirty="0" smtClean="0">
                <a:solidFill>
                  <a:schemeClr val="bg1"/>
                </a:solidFill>
              </a:rPr>
              <a:t> installed on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200" b="0" i="0" u="none" strike="noStrike" kern="1200" cap="none" spc="0" normalizeH="0" baseline="0" noProof="0" dirty="0" smtClean="0">
                <a:ln>
                  <a:noFill/>
                </a:ln>
                <a:solidFill>
                  <a:schemeClr val="bg1"/>
                </a:solidFill>
                <a:effectLst/>
                <a:uLnTx/>
                <a:uFillTx/>
                <a:latin typeface="+mn-lt"/>
                <a:ea typeface="+mn-ea"/>
                <a:cs typeface="+mn-cs"/>
              </a:rPr>
              <a:t>Python</a:t>
            </a:r>
            <a:r>
              <a:rPr kumimoji="0" lang="en-IN" sz="3200" b="0" i="0" u="none" strike="noStrike" kern="1200" cap="none" spc="0" normalizeH="0" noProof="0" dirty="0" smtClean="0">
                <a:ln>
                  <a:noFill/>
                </a:ln>
                <a:solidFill>
                  <a:schemeClr val="bg1"/>
                </a:solidFill>
                <a:effectLst/>
                <a:uLnTx/>
                <a:uFillTx/>
                <a:latin typeface="+mn-lt"/>
                <a:ea typeface="+mn-ea"/>
                <a:cs typeface="+mn-cs"/>
              </a:rPr>
              <a:t> 3.0+</a:t>
            </a:r>
            <a:endParaRPr kumimoji="0" lang="en-IN" sz="32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Picture 15"/>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29"/>
              </a:ext>
            </a:extLst>
          </a:blip>
          <a:srcRect/>
          <a:stretch>
            <a:fillRect/>
          </a:stretch>
        </p:blipFill>
        <p:spPr>
          <a:xfrm>
            <a:off x="14073158" y="1142972"/>
            <a:ext cx="4214842" cy="4214842"/>
          </a:xfrm>
          <a:prstGeom prst="rect">
            <a:avLst/>
          </a:prstGeom>
        </p:spPr>
      </p:pic>
      <p:pic>
        <p:nvPicPr>
          <p:cNvPr id="3" name="Picture 3"/>
          <p:cNvPicPr>
            <a:picLocks noChangeAspect="1"/>
          </p:cNvPicPr>
          <p:nvPr/>
        </p:nvPicPr>
        <p:blipFill>
          <a:blip r:embed="rId30"/>
          <a:srcRect l="19092" t="6620" r="45945"/>
          <a:stretch>
            <a:fillRect/>
          </a:stretch>
        </p:blipFill>
        <p:spPr>
          <a:xfrm>
            <a:off x="-218477" y="0"/>
            <a:ext cx="5781037" cy="10287000"/>
          </a:xfrm>
          <a:prstGeom prst="rect">
            <a:avLst/>
          </a:prstGeom>
        </p:spPr>
      </p:pic>
      <p:sp>
        <p:nvSpPr>
          <p:cNvPr id="10" name="Title 1"/>
          <p:cNvSpPr txBox="1">
            <a:spLocks/>
          </p:cNvSpPr>
          <p:nvPr/>
        </p:nvSpPr>
        <p:spPr>
          <a:xfrm>
            <a:off x="9358314" y="571468"/>
            <a:ext cx="4500594" cy="100013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6000" u="sng" dirty="0" err="1" smtClean="0">
                <a:solidFill>
                  <a:schemeClr val="bg1"/>
                </a:solidFill>
                <a:latin typeface="Felix Titling" pitchFamily="82" charset="0"/>
                <a:ea typeface="+mj-ea"/>
                <a:cs typeface="+mj-cs"/>
              </a:rPr>
              <a:t>M</a:t>
            </a:r>
            <a:r>
              <a:rPr kumimoji="0" lang="en-IN" sz="6000" b="0" i="0" u="sng" strike="noStrike" kern="1200" cap="none" spc="0" normalizeH="0" baseline="0" noProof="0" dirty="0" smtClean="0">
                <a:ln>
                  <a:noFill/>
                </a:ln>
                <a:solidFill>
                  <a:schemeClr val="bg1"/>
                </a:solidFill>
                <a:effectLst/>
                <a:uLnTx/>
                <a:uFillTx/>
                <a:latin typeface="Felix Titling" pitchFamily="82" charset="0"/>
                <a:ea typeface="+mj-ea"/>
                <a:cs typeface="+mj-cs"/>
              </a:rPr>
              <a:t>ODULES</a:t>
            </a:r>
            <a:endParaRPr kumimoji="0" lang="en-IN" sz="6000" b="0" i="0" u="sng" strike="noStrike" kern="1200" cap="none" spc="0" normalizeH="0" baseline="0" noProof="0" dirty="0">
              <a:ln>
                <a:noFill/>
              </a:ln>
              <a:solidFill>
                <a:schemeClr val="bg1"/>
              </a:solidFill>
              <a:effectLst/>
              <a:uLnTx/>
              <a:uFillTx/>
              <a:latin typeface="Felix Titling" pitchFamily="82" charset="0"/>
              <a:ea typeface="+mj-ea"/>
              <a:cs typeface="+mj-cs"/>
            </a:endParaRPr>
          </a:p>
        </p:txBody>
      </p:sp>
      <p:sp>
        <p:nvSpPr>
          <p:cNvPr id="11" name="Subtitle 2"/>
          <p:cNvSpPr txBox="1">
            <a:spLocks/>
          </p:cNvSpPr>
          <p:nvPr/>
        </p:nvSpPr>
        <p:spPr>
          <a:xfrm>
            <a:off x="6869140" y="2221737"/>
            <a:ext cx="8275652" cy="4493399"/>
          </a:xfrm>
          <a:prstGeom prst="rect">
            <a:avLst/>
          </a:prstGeom>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600" b="0" i="0" u="none" strike="noStrike" kern="1200" cap="none" spc="0" normalizeH="0" baseline="0" noProof="0" dirty="0" smtClean="0">
                <a:ln>
                  <a:noFill/>
                </a:ln>
                <a:solidFill>
                  <a:schemeClr val="bg1"/>
                </a:solidFill>
                <a:effectLst/>
                <a:uLnTx/>
                <a:uFillTx/>
                <a:latin typeface="+mn-lt"/>
                <a:ea typeface="+mn-ea"/>
                <a:cs typeface="+mn-cs"/>
              </a:rPr>
              <a:t>Gathering raw data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IN" sz="3600" dirty="0" smtClean="0">
                <a:solidFill>
                  <a:schemeClr val="bg1"/>
                </a:solidFill>
              </a:rPr>
              <a:t>Marking ID on attributes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600" b="0" i="0" u="none" strike="noStrike" kern="1200" cap="none" spc="0" normalizeH="0" baseline="0" noProof="0" dirty="0" smtClean="0">
                <a:ln>
                  <a:noFill/>
                </a:ln>
                <a:solidFill>
                  <a:schemeClr val="bg1"/>
                </a:solidFill>
                <a:effectLst/>
                <a:uLnTx/>
                <a:uFillTx/>
                <a:latin typeface="+mn-lt"/>
                <a:ea typeface="+mn-ea"/>
                <a:cs typeface="+mn-cs"/>
              </a:rPr>
              <a:t>Training</a:t>
            </a:r>
            <a:r>
              <a:rPr kumimoji="0" lang="en-IN" sz="3600" b="0" i="0" u="none" strike="noStrike" kern="1200" cap="none" spc="0" normalizeH="0" noProof="0" dirty="0" smtClean="0">
                <a:ln>
                  <a:noFill/>
                </a:ln>
                <a:solidFill>
                  <a:schemeClr val="bg1"/>
                </a:solidFill>
                <a:effectLst/>
                <a:uLnTx/>
                <a:uFillTx/>
                <a:latin typeface="+mn-lt"/>
                <a:ea typeface="+mn-ea"/>
                <a:cs typeface="+mn-cs"/>
              </a:rPr>
              <a:t>  on attribute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600" b="0" i="0" u="none" strike="noStrike" kern="1200" cap="none" spc="0" normalizeH="0" noProof="0" dirty="0" smtClean="0">
                <a:ln>
                  <a:noFill/>
                </a:ln>
                <a:solidFill>
                  <a:schemeClr val="bg1"/>
                </a:solidFill>
                <a:effectLst/>
                <a:uLnTx/>
                <a:uFillTx/>
                <a:latin typeface="+mn-lt"/>
                <a:ea typeface="+mn-ea"/>
                <a:cs typeface="+mn-cs"/>
              </a:rPr>
              <a:t>Testing through algorithm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IN" sz="3600" b="0" i="0" u="none" strike="noStrike" kern="1200" cap="none" spc="0" normalizeH="0" baseline="0" noProof="0" dirty="0" smtClean="0">
                <a:ln>
                  <a:noFill/>
                </a:ln>
                <a:solidFill>
                  <a:schemeClr val="bg1"/>
                </a:solidFill>
                <a:effectLst/>
                <a:uLnTx/>
                <a:uFillTx/>
                <a:latin typeface="+mn-lt"/>
                <a:ea typeface="+mn-ea"/>
                <a:cs typeface="+mn-cs"/>
              </a:rPr>
              <a:t>Output</a:t>
            </a:r>
            <a:r>
              <a:rPr kumimoji="0" lang="en-IN" sz="3600" b="0" i="0" u="none" strike="noStrike" kern="1200" cap="none" spc="0" normalizeH="0" noProof="0" dirty="0" smtClean="0">
                <a:ln>
                  <a:noFill/>
                </a:ln>
                <a:solidFill>
                  <a:schemeClr val="bg1"/>
                </a:solidFill>
                <a:effectLst/>
                <a:uLnTx/>
                <a:uFillTx/>
                <a:latin typeface="+mn-lt"/>
                <a:ea typeface="+mn-ea"/>
                <a:cs typeface="+mn-cs"/>
              </a:rPr>
              <a:t> the match result</a:t>
            </a:r>
          </a:p>
          <a:p>
            <a:pPr marL="342900" indent="-342900">
              <a:spcBef>
                <a:spcPct val="20000"/>
              </a:spcBef>
              <a:buFont typeface="Arial" pitchFamily="34" charset="0"/>
              <a:buChar char="•"/>
              <a:defRPr/>
            </a:pPr>
            <a:r>
              <a:rPr lang="en-IN" sz="3600" smtClean="0">
                <a:solidFill>
                  <a:schemeClr val="bg1"/>
                </a:solidFill>
              </a:rPr>
              <a:t>Displaying Error (</a:t>
            </a:r>
            <a:r>
              <a:rPr lang="en-IN" sz="3600" dirty="0" smtClean="0">
                <a:solidFill>
                  <a:schemeClr val="bg1"/>
                </a:solidFill>
              </a:rPr>
              <a:t>if any)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600" b="0" i="0" u="none" strike="noStrike" kern="1200" cap="none" spc="0" normalizeH="0" baseline="0" noProof="0" dirty="0" smtClean="0">
              <a:ln>
                <a:noFill/>
              </a:ln>
              <a:solidFill>
                <a:schemeClr val="bg1"/>
              </a:solidFill>
              <a:effectLst/>
              <a:uLnTx/>
              <a:uFillTx/>
              <a:latin typeface="+mn-lt"/>
              <a:ea typeface="+mn-ea"/>
              <a:cs typeface="+mn-cs"/>
            </a:endParaRPr>
          </a:p>
        </p:txBody>
      </p:sp>
      <p:pic>
        <p:nvPicPr>
          <p:cNvPr id="12" name="Picture 14"/>
          <p:cNvPicPr>
            <a:picLocks noChangeAspect="1"/>
          </p:cNvPicPr>
          <p:nvPr/>
        </p:nvPicPr>
        <p:blipFill>
          <a:blip r:embed="rId31">
            <a:extLst>
              <a:ext uri="{28A0092B-C50C-407E-A947-70E740481C1C}">
                <a14:useLocalDpi xmlns:a14="http://schemas.microsoft.com/office/drawing/2010/main" xmlns="" val="0"/>
              </a:ext>
              <a:ext uri="{96DAC541-7B7A-43D3-8B79-37D633B846F1}">
                <asvg:svgBlip xmlns:asvg="http://schemas.microsoft.com/office/drawing/2016/SVG/main" xmlns="" r:embed="rId27"/>
              </a:ext>
            </a:extLst>
          </a:blip>
          <a:srcRect/>
          <a:stretch>
            <a:fillRect/>
          </a:stretch>
        </p:blipFill>
        <p:spPr>
          <a:xfrm>
            <a:off x="15501982" y="6072194"/>
            <a:ext cx="1948276" cy="19482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92981"/>
            <a:ext cx="7702567" cy="8273726"/>
            <a:chOff x="0" y="-47625"/>
            <a:chExt cx="10270090" cy="11031634"/>
          </a:xfrm>
        </p:grpSpPr>
        <p:sp>
          <p:nvSpPr>
            <p:cNvPr id="3" name="TextBox 3"/>
            <p:cNvSpPr txBox="1"/>
            <p:nvPr/>
          </p:nvSpPr>
          <p:spPr>
            <a:xfrm>
              <a:off x="329613" y="10642036"/>
              <a:ext cx="1988095" cy="341973"/>
            </a:xfrm>
            <a:prstGeom prst="rect">
              <a:avLst/>
            </a:prstGeom>
          </p:spPr>
          <p:txBody>
            <a:bodyPr lIns="0" tIns="0" rIns="0" bIns="0" rtlCol="0" anchor="t">
              <a:spAutoFit/>
            </a:bodyPr>
            <a:lstStyle/>
            <a:p>
              <a:pPr algn="ctr">
                <a:lnSpc>
                  <a:spcPts val="1960"/>
                </a:lnSpc>
              </a:pPr>
              <a:r>
                <a:rPr lang="en-US" sz="1400">
                  <a:solidFill>
                    <a:srgbClr val="000000"/>
                  </a:solidFill>
                  <a:latin typeface="+mj-lt"/>
                </a:rPr>
                <a:t>Item 1</a:t>
              </a:r>
            </a:p>
          </p:txBody>
        </p:sp>
        <p:sp>
          <p:nvSpPr>
            <p:cNvPr id="4" name="TextBox 4"/>
            <p:cNvSpPr txBox="1"/>
            <p:nvPr/>
          </p:nvSpPr>
          <p:spPr>
            <a:xfrm>
              <a:off x="2317708" y="10642036"/>
              <a:ext cx="1988095" cy="341973"/>
            </a:xfrm>
            <a:prstGeom prst="rect">
              <a:avLst/>
            </a:prstGeom>
          </p:spPr>
          <p:txBody>
            <a:bodyPr lIns="0" tIns="0" rIns="0" bIns="0" rtlCol="0" anchor="t">
              <a:spAutoFit/>
            </a:bodyPr>
            <a:lstStyle/>
            <a:p>
              <a:pPr algn="ctr">
                <a:lnSpc>
                  <a:spcPts val="1960"/>
                </a:lnSpc>
              </a:pPr>
              <a:r>
                <a:rPr lang="en-US" sz="1400">
                  <a:solidFill>
                    <a:srgbClr val="000000"/>
                  </a:solidFill>
                  <a:latin typeface="+mj-lt"/>
                </a:rPr>
                <a:t>Item 2</a:t>
              </a:r>
            </a:p>
          </p:txBody>
        </p:sp>
        <p:sp>
          <p:nvSpPr>
            <p:cNvPr id="5" name="TextBox 5"/>
            <p:cNvSpPr txBox="1"/>
            <p:nvPr/>
          </p:nvSpPr>
          <p:spPr>
            <a:xfrm>
              <a:off x="4305804" y="10642036"/>
              <a:ext cx="1988095" cy="341973"/>
            </a:xfrm>
            <a:prstGeom prst="rect">
              <a:avLst/>
            </a:prstGeom>
          </p:spPr>
          <p:txBody>
            <a:bodyPr lIns="0" tIns="0" rIns="0" bIns="0" rtlCol="0" anchor="t">
              <a:spAutoFit/>
            </a:bodyPr>
            <a:lstStyle/>
            <a:p>
              <a:pPr algn="ctr">
                <a:lnSpc>
                  <a:spcPts val="1960"/>
                </a:lnSpc>
              </a:pPr>
              <a:r>
                <a:rPr lang="en-US" sz="1400">
                  <a:solidFill>
                    <a:srgbClr val="000000"/>
                  </a:solidFill>
                  <a:latin typeface="+mj-lt"/>
                </a:rPr>
                <a:t>Item 3</a:t>
              </a:r>
            </a:p>
          </p:txBody>
        </p:sp>
        <p:sp>
          <p:nvSpPr>
            <p:cNvPr id="6" name="TextBox 6"/>
            <p:cNvSpPr txBox="1"/>
            <p:nvPr/>
          </p:nvSpPr>
          <p:spPr>
            <a:xfrm>
              <a:off x="6293899" y="10642036"/>
              <a:ext cx="1988095" cy="341973"/>
            </a:xfrm>
            <a:prstGeom prst="rect">
              <a:avLst/>
            </a:prstGeom>
          </p:spPr>
          <p:txBody>
            <a:bodyPr lIns="0" tIns="0" rIns="0" bIns="0" rtlCol="0" anchor="t">
              <a:spAutoFit/>
            </a:bodyPr>
            <a:lstStyle/>
            <a:p>
              <a:pPr algn="ctr">
                <a:lnSpc>
                  <a:spcPts val="1960"/>
                </a:lnSpc>
              </a:pPr>
              <a:r>
                <a:rPr lang="en-US" sz="1400">
                  <a:solidFill>
                    <a:srgbClr val="000000"/>
                  </a:solidFill>
                  <a:latin typeface="+mj-lt"/>
                </a:rPr>
                <a:t>Item 4</a:t>
              </a:r>
            </a:p>
          </p:txBody>
        </p:sp>
        <p:sp>
          <p:nvSpPr>
            <p:cNvPr id="7" name="TextBox 7"/>
            <p:cNvSpPr txBox="1"/>
            <p:nvPr/>
          </p:nvSpPr>
          <p:spPr>
            <a:xfrm>
              <a:off x="8281994" y="10642036"/>
              <a:ext cx="1988095" cy="341973"/>
            </a:xfrm>
            <a:prstGeom prst="rect">
              <a:avLst/>
            </a:prstGeom>
          </p:spPr>
          <p:txBody>
            <a:bodyPr lIns="0" tIns="0" rIns="0" bIns="0" rtlCol="0" anchor="t">
              <a:spAutoFit/>
            </a:bodyPr>
            <a:lstStyle/>
            <a:p>
              <a:pPr algn="ctr">
                <a:lnSpc>
                  <a:spcPts val="1960"/>
                </a:lnSpc>
              </a:pPr>
              <a:r>
                <a:rPr lang="en-US" sz="1400">
                  <a:solidFill>
                    <a:srgbClr val="000000"/>
                  </a:solidFill>
                  <a:latin typeface="+mj-lt"/>
                </a:rPr>
                <a:t>Item 5</a:t>
              </a:r>
            </a:p>
          </p:txBody>
        </p:sp>
        <p:grpSp>
          <p:nvGrpSpPr>
            <p:cNvPr id="8" name="Group 8"/>
            <p:cNvGrpSpPr>
              <a:grpSpLocks noChangeAspect="1"/>
            </p:cNvGrpSpPr>
            <p:nvPr/>
          </p:nvGrpSpPr>
          <p:grpSpPr>
            <a:xfrm>
              <a:off x="329613" y="141569"/>
              <a:ext cx="9940477" cy="10548092"/>
              <a:chOff x="0" y="0"/>
              <a:chExt cx="21005531" cy="22289501"/>
            </a:xfrm>
          </p:grpSpPr>
          <p:sp>
            <p:nvSpPr>
              <p:cNvPr id="9" name="Freeform 9"/>
              <p:cNvSpPr/>
              <p:nvPr/>
            </p:nvSpPr>
            <p:spPr>
              <a:xfrm>
                <a:off x="0" y="-6350"/>
                <a:ext cx="21005530" cy="22302201"/>
              </a:xfrm>
              <a:custGeom>
                <a:avLst/>
                <a:gdLst/>
                <a:ahLst/>
                <a:cxnLst/>
                <a:rect l="l" t="t" r="r" b="b"/>
                <a:pathLst>
                  <a:path w="21005530" h="22302201">
                    <a:moveTo>
                      <a:pt x="0" y="0"/>
                    </a:moveTo>
                    <a:lnTo>
                      <a:pt x="21005530" y="0"/>
                    </a:lnTo>
                    <a:lnTo>
                      <a:pt x="21005530" y="12700"/>
                    </a:lnTo>
                    <a:lnTo>
                      <a:pt x="0" y="12700"/>
                    </a:lnTo>
                    <a:close/>
                    <a:moveTo>
                      <a:pt x="0" y="5572375"/>
                    </a:moveTo>
                    <a:lnTo>
                      <a:pt x="21005530" y="5572375"/>
                    </a:lnTo>
                    <a:lnTo>
                      <a:pt x="21005530" y="5585075"/>
                    </a:lnTo>
                    <a:lnTo>
                      <a:pt x="0" y="5585075"/>
                    </a:lnTo>
                    <a:close/>
                    <a:moveTo>
                      <a:pt x="0" y="11144751"/>
                    </a:moveTo>
                    <a:lnTo>
                      <a:pt x="21005530" y="11144751"/>
                    </a:lnTo>
                    <a:lnTo>
                      <a:pt x="21005530" y="11157451"/>
                    </a:lnTo>
                    <a:lnTo>
                      <a:pt x="0" y="11157451"/>
                    </a:lnTo>
                    <a:close/>
                    <a:moveTo>
                      <a:pt x="0" y="16717125"/>
                    </a:moveTo>
                    <a:lnTo>
                      <a:pt x="21005530" y="16717125"/>
                    </a:lnTo>
                    <a:lnTo>
                      <a:pt x="21005530" y="16729825"/>
                    </a:lnTo>
                    <a:lnTo>
                      <a:pt x="0" y="16729825"/>
                    </a:lnTo>
                    <a:close/>
                    <a:moveTo>
                      <a:pt x="0" y="22289501"/>
                    </a:moveTo>
                    <a:lnTo>
                      <a:pt x="21005530" y="22289501"/>
                    </a:lnTo>
                    <a:lnTo>
                      <a:pt x="21005530" y="22302201"/>
                    </a:lnTo>
                    <a:lnTo>
                      <a:pt x="0" y="22302201"/>
                    </a:lnTo>
                    <a:close/>
                  </a:path>
                </a:pathLst>
              </a:custGeom>
              <a:solidFill>
                <a:srgbClr val="222222">
                  <a:alpha val="24706"/>
                </a:srgbClr>
              </a:solidFill>
            </p:spPr>
          </p:sp>
        </p:grpSp>
        <p:sp>
          <p:nvSpPr>
            <p:cNvPr id="10" name="TextBox 10"/>
            <p:cNvSpPr txBox="1"/>
            <p:nvPr/>
          </p:nvSpPr>
          <p:spPr>
            <a:xfrm>
              <a:off x="0" y="-47625"/>
              <a:ext cx="329613" cy="341973"/>
            </a:xfrm>
            <a:prstGeom prst="rect">
              <a:avLst/>
            </a:prstGeom>
          </p:spPr>
          <p:txBody>
            <a:bodyPr lIns="0" tIns="0" rIns="0" bIns="0" rtlCol="0" anchor="t">
              <a:spAutoFit/>
            </a:bodyPr>
            <a:lstStyle/>
            <a:p>
              <a:pPr algn="r">
                <a:lnSpc>
                  <a:spcPts val="1960"/>
                </a:lnSpc>
              </a:pPr>
              <a:r>
                <a:rPr lang="en-US" sz="1400">
                  <a:solidFill>
                    <a:srgbClr val="000000"/>
                  </a:solidFill>
                  <a:latin typeface="+mj-lt"/>
                </a:rPr>
                <a:t>40 </a:t>
              </a:r>
            </a:p>
          </p:txBody>
        </p:sp>
        <p:sp>
          <p:nvSpPr>
            <p:cNvPr id="11" name="TextBox 11"/>
            <p:cNvSpPr txBox="1"/>
            <p:nvPr/>
          </p:nvSpPr>
          <p:spPr>
            <a:xfrm>
              <a:off x="0" y="2589399"/>
              <a:ext cx="329613" cy="341973"/>
            </a:xfrm>
            <a:prstGeom prst="rect">
              <a:avLst/>
            </a:prstGeom>
          </p:spPr>
          <p:txBody>
            <a:bodyPr lIns="0" tIns="0" rIns="0" bIns="0" rtlCol="0" anchor="t">
              <a:spAutoFit/>
            </a:bodyPr>
            <a:lstStyle/>
            <a:p>
              <a:pPr algn="r">
                <a:lnSpc>
                  <a:spcPts val="1960"/>
                </a:lnSpc>
              </a:pPr>
              <a:r>
                <a:rPr lang="en-US" sz="1400">
                  <a:solidFill>
                    <a:srgbClr val="000000"/>
                  </a:solidFill>
                  <a:latin typeface="+mj-lt"/>
                </a:rPr>
                <a:t>30 </a:t>
              </a:r>
            </a:p>
          </p:txBody>
        </p:sp>
        <p:sp>
          <p:nvSpPr>
            <p:cNvPr id="12" name="TextBox 12"/>
            <p:cNvSpPr txBox="1"/>
            <p:nvPr/>
          </p:nvSpPr>
          <p:spPr>
            <a:xfrm>
              <a:off x="0" y="5226421"/>
              <a:ext cx="329613" cy="341973"/>
            </a:xfrm>
            <a:prstGeom prst="rect">
              <a:avLst/>
            </a:prstGeom>
          </p:spPr>
          <p:txBody>
            <a:bodyPr lIns="0" tIns="0" rIns="0" bIns="0" rtlCol="0" anchor="t">
              <a:spAutoFit/>
            </a:bodyPr>
            <a:lstStyle/>
            <a:p>
              <a:pPr algn="r">
                <a:lnSpc>
                  <a:spcPts val="1960"/>
                </a:lnSpc>
              </a:pPr>
              <a:r>
                <a:rPr lang="en-US" sz="1400">
                  <a:solidFill>
                    <a:srgbClr val="000000"/>
                  </a:solidFill>
                  <a:latin typeface="+mj-lt"/>
                </a:rPr>
                <a:t>20 </a:t>
              </a:r>
            </a:p>
          </p:txBody>
        </p:sp>
        <p:sp>
          <p:nvSpPr>
            <p:cNvPr id="13" name="TextBox 13"/>
            <p:cNvSpPr txBox="1"/>
            <p:nvPr/>
          </p:nvSpPr>
          <p:spPr>
            <a:xfrm>
              <a:off x="0" y="7863444"/>
              <a:ext cx="329613" cy="341973"/>
            </a:xfrm>
            <a:prstGeom prst="rect">
              <a:avLst/>
            </a:prstGeom>
          </p:spPr>
          <p:txBody>
            <a:bodyPr lIns="0" tIns="0" rIns="0" bIns="0" rtlCol="0" anchor="t">
              <a:spAutoFit/>
            </a:bodyPr>
            <a:lstStyle/>
            <a:p>
              <a:pPr algn="r">
                <a:lnSpc>
                  <a:spcPts val="1960"/>
                </a:lnSpc>
              </a:pPr>
              <a:r>
                <a:rPr lang="en-US" sz="1400">
                  <a:solidFill>
                    <a:srgbClr val="000000"/>
                  </a:solidFill>
                  <a:latin typeface="+mj-lt"/>
                </a:rPr>
                <a:t>10 </a:t>
              </a:r>
            </a:p>
          </p:txBody>
        </p:sp>
        <p:sp>
          <p:nvSpPr>
            <p:cNvPr id="14" name="TextBox 14"/>
            <p:cNvSpPr txBox="1"/>
            <p:nvPr/>
          </p:nvSpPr>
          <p:spPr>
            <a:xfrm>
              <a:off x="131845" y="10500466"/>
              <a:ext cx="197768" cy="341973"/>
            </a:xfrm>
            <a:prstGeom prst="rect">
              <a:avLst/>
            </a:prstGeom>
          </p:spPr>
          <p:txBody>
            <a:bodyPr lIns="0" tIns="0" rIns="0" bIns="0" rtlCol="0" anchor="t">
              <a:spAutoFit/>
            </a:bodyPr>
            <a:lstStyle/>
            <a:p>
              <a:pPr algn="r">
                <a:lnSpc>
                  <a:spcPts val="1960"/>
                </a:lnSpc>
              </a:pPr>
              <a:r>
                <a:rPr lang="en-US" sz="1400">
                  <a:solidFill>
                    <a:srgbClr val="000000"/>
                  </a:solidFill>
                  <a:latin typeface="+mj-lt"/>
                </a:rPr>
                <a:t>0 </a:t>
              </a:r>
            </a:p>
          </p:txBody>
        </p:sp>
        <p:grpSp>
          <p:nvGrpSpPr>
            <p:cNvPr id="15" name="Group 15"/>
            <p:cNvGrpSpPr>
              <a:grpSpLocks noChangeAspect="1"/>
            </p:cNvGrpSpPr>
            <p:nvPr/>
          </p:nvGrpSpPr>
          <p:grpSpPr>
            <a:xfrm>
              <a:off x="329613" y="141569"/>
              <a:ext cx="9940477" cy="10548092"/>
              <a:chOff x="0" y="0"/>
              <a:chExt cx="21005531" cy="22289501"/>
            </a:xfrm>
          </p:grpSpPr>
          <p:sp>
            <p:nvSpPr>
              <p:cNvPr id="16" name="Freeform 16"/>
              <p:cNvSpPr/>
              <p:nvPr/>
            </p:nvSpPr>
            <p:spPr>
              <a:xfrm>
                <a:off x="2037053" y="7781696"/>
                <a:ext cx="4285372" cy="4540745"/>
              </a:xfrm>
              <a:custGeom>
                <a:avLst/>
                <a:gdLst/>
                <a:ahLst/>
                <a:cxnLst/>
                <a:rect l="l" t="t" r="r" b="b"/>
                <a:pathLst>
                  <a:path w="4285372" h="4540745">
                    <a:moveTo>
                      <a:pt x="127000" y="4477529"/>
                    </a:moveTo>
                    <a:cubicBezTo>
                      <a:pt x="126844" y="4442570"/>
                      <a:pt x="98460" y="4414313"/>
                      <a:pt x="63500" y="4414313"/>
                    </a:cubicBezTo>
                    <a:cubicBezTo>
                      <a:pt x="28541" y="4414313"/>
                      <a:pt x="157" y="4442570"/>
                      <a:pt x="0" y="4477529"/>
                    </a:cubicBezTo>
                    <a:cubicBezTo>
                      <a:pt x="157" y="4512488"/>
                      <a:pt x="28541" y="4540746"/>
                      <a:pt x="63500" y="4540746"/>
                    </a:cubicBezTo>
                    <a:cubicBezTo>
                      <a:pt x="98460" y="4540746"/>
                      <a:pt x="126844" y="4512488"/>
                      <a:pt x="127000" y="4477529"/>
                    </a:cubicBezTo>
                    <a:close/>
                    <a:moveTo>
                      <a:pt x="42734" y="4457900"/>
                    </a:moveTo>
                    <a:lnTo>
                      <a:pt x="84266" y="4497158"/>
                    </a:lnTo>
                    <a:lnTo>
                      <a:pt x="4285372" y="39258"/>
                    </a:lnTo>
                    <a:lnTo>
                      <a:pt x="4243840" y="0"/>
                    </a:lnTo>
                    <a:close/>
                  </a:path>
                </a:pathLst>
              </a:custGeom>
              <a:solidFill>
                <a:srgbClr val="A8A8A8"/>
              </a:solidFill>
            </p:spPr>
          </p:sp>
          <p:sp>
            <p:nvSpPr>
              <p:cNvPr id="17" name="Freeform 17"/>
              <p:cNvSpPr/>
              <p:nvPr/>
            </p:nvSpPr>
            <p:spPr>
              <a:xfrm>
                <a:off x="6238159" y="7738109"/>
                <a:ext cx="4275143" cy="1761490"/>
              </a:xfrm>
              <a:custGeom>
                <a:avLst/>
                <a:gdLst/>
                <a:ahLst/>
                <a:cxnLst/>
                <a:rect l="l" t="t" r="r" b="b"/>
                <a:pathLst>
                  <a:path w="4275143" h="1761490">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74037" y="36655"/>
                    </a:moveTo>
                    <a:lnTo>
                      <a:pt x="52963" y="89778"/>
                    </a:lnTo>
                    <a:lnTo>
                      <a:pt x="4254069" y="1761490"/>
                    </a:lnTo>
                    <a:lnTo>
                      <a:pt x="4275143" y="1708368"/>
                    </a:lnTo>
                    <a:close/>
                  </a:path>
                </a:pathLst>
              </a:custGeom>
              <a:solidFill>
                <a:srgbClr val="A8A8A8"/>
              </a:solidFill>
            </p:spPr>
          </p:sp>
          <p:sp>
            <p:nvSpPr>
              <p:cNvPr id="18" name="Freeform 18"/>
              <p:cNvSpPr/>
              <p:nvPr/>
            </p:nvSpPr>
            <p:spPr>
              <a:xfrm>
                <a:off x="10439265" y="2770953"/>
                <a:ext cx="4288782" cy="6765301"/>
              </a:xfrm>
              <a:custGeom>
                <a:avLst/>
                <a:gdLst/>
                <a:ahLst/>
                <a:cxnLst/>
                <a:rect l="l" t="t" r="r" b="b"/>
                <a:pathLst>
                  <a:path w="4288782" h="6765301">
                    <a:moveTo>
                      <a:pt x="127000" y="6702085"/>
                    </a:moveTo>
                    <a:cubicBezTo>
                      <a:pt x="126844" y="6667126"/>
                      <a:pt x="98460" y="6638869"/>
                      <a:pt x="63500" y="6638869"/>
                    </a:cubicBezTo>
                    <a:cubicBezTo>
                      <a:pt x="28540" y="6638869"/>
                      <a:pt x="157" y="6667126"/>
                      <a:pt x="0" y="6702085"/>
                    </a:cubicBezTo>
                    <a:cubicBezTo>
                      <a:pt x="157" y="6737044"/>
                      <a:pt x="28540" y="6765301"/>
                      <a:pt x="63500" y="6765301"/>
                    </a:cubicBezTo>
                    <a:cubicBezTo>
                      <a:pt x="98460" y="6765301"/>
                      <a:pt x="126844" y="6737044"/>
                      <a:pt x="127000" y="6702085"/>
                    </a:cubicBezTo>
                    <a:close/>
                    <a:moveTo>
                      <a:pt x="39325" y="6686850"/>
                    </a:moveTo>
                    <a:lnTo>
                      <a:pt x="87675" y="6717320"/>
                    </a:lnTo>
                    <a:lnTo>
                      <a:pt x="4288782" y="30469"/>
                    </a:lnTo>
                    <a:lnTo>
                      <a:pt x="4240431" y="0"/>
                    </a:lnTo>
                    <a:close/>
                  </a:path>
                </a:pathLst>
              </a:custGeom>
              <a:solidFill>
                <a:srgbClr val="A8A8A8"/>
              </a:solidFill>
            </p:spPr>
          </p:sp>
          <p:sp>
            <p:nvSpPr>
              <p:cNvPr id="19" name="Freeform 19"/>
              <p:cNvSpPr/>
              <p:nvPr/>
            </p:nvSpPr>
            <p:spPr>
              <a:xfrm>
                <a:off x="14640371" y="2165734"/>
                <a:ext cx="4328106" cy="683671"/>
              </a:xfrm>
              <a:custGeom>
                <a:avLst/>
                <a:gdLst/>
                <a:ahLst/>
                <a:cxnLst/>
                <a:rect l="l" t="t" r="r" b="b"/>
                <a:pathLst>
                  <a:path w="4328106" h="683671">
                    <a:moveTo>
                      <a:pt x="127000" y="620454"/>
                    </a:moveTo>
                    <a:cubicBezTo>
                      <a:pt x="126844" y="585494"/>
                      <a:pt x="98460" y="557237"/>
                      <a:pt x="63500" y="557237"/>
                    </a:cubicBezTo>
                    <a:cubicBezTo>
                      <a:pt x="28541" y="557237"/>
                      <a:pt x="157" y="585494"/>
                      <a:pt x="0" y="620454"/>
                    </a:cubicBezTo>
                    <a:cubicBezTo>
                      <a:pt x="157" y="655413"/>
                      <a:pt x="28541" y="683670"/>
                      <a:pt x="63500" y="683670"/>
                    </a:cubicBezTo>
                    <a:cubicBezTo>
                      <a:pt x="98460" y="683670"/>
                      <a:pt x="126844" y="655413"/>
                      <a:pt x="127000" y="620454"/>
                    </a:cubicBezTo>
                    <a:close/>
                    <a:moveTo>
                      <a:pt x="59755" y="592125"/>
                    </a:moveTo>
                    <a:lnTo>
                      <a:pt x="67248" y="648782"/>
                    </a:lnTo>
                    <a:lnTo>
                      <a:pt x="4268352" y="91544"/>
                    </a:lnTo>
                    <a:lnTo>
                      <a:pt x="4260861" y="34888"/>
                    </a:lnTo>
                    <a:close/>
                    <a:moveTo>
                      <a:pt x="4328107" y="63216"/>
                    </a:moveTo>
                    <a:cubicBezTo>
                      <a:pt x="4327950" y="28257"/>
                      <a:pt x="4299566" y="0"/>
                      <a:pt x="4264607" y="0"/>
                    </a:cubicBezTo>
                    <a:cubicBezTo>
                      <a:pt x="4229648" y="0"/>
                      <a:pt x="4201263" y="28257"/>
                      <a:pt x="4201107" y="63216"/>
                    </a:cubicBezTo>
                    <a:cubicBezTo>
                      <a:pt x="4201263" y="98175"/>
                      <a:pt x="4229648" y="126433"/>
                      <a:pt x="4264607" y="126433"/>
                    </a:cubicBezTo>
                    <a:cubicBezTo>
                      <a:pt x="4299566" y="126433"/>
                      <a:pt x="4327950" y="98175"/>
                      <a:pt x="4328107" y="63216"/>
                    </a:cubicBezTo>
                    <a:close/>
                  </a:path>
                </a:pathLst>
              </a:custGeom>
              <a:solidFill>
                <a:srgbClr val="A8A8A8"/>
              </a:solidFill>
            </p:spPr>
          </p:sp>
          <p:sp>
            <p:nvSpPr>
              <p:cNvPr id="20" name="Freeform 20"/>
              <p:cNvSpPr/>
              <p:nvPr/>
            </p:nvSpPr>
            <p:spPr>
              <a:xfrm>
                <a:off x="2037053" y="10524297"/>
                <a:ext cx="4285372" cy="4540746"/>
              </a:xfrm>
              <a:custGeom>
                <a:avLst/>
                <a:gdLst/>
                <a:ahLst/>
                <a:cxnLst/>
                <a:rect l="l" t="t" r="r" b="b"/>
                <a:pathLst>
                  <a:path w="4285372" h="4540746">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84266" y="43587"/>
                    </a:moveTo>
                    <a:lnTo>
                      <a:pt x="42734" y="82845"/>
                    </a:lnTo>
                    <a:lnTo>
                      <a:pt x="4243840" y="4540746"/>
                    </a:lnTo>
                    <a:lnTo>
                      <a:pt x="4285372" y="4501488"/>
                    </a:lnTo>
                    <a:close/>
                  </a:path>
                </a:pathLst>
              </a:custGeom>
              <a:solidFill>
                <a:srgbClr val="000000"/>
              </a:solidFill>
            </p:spPr>
          </p:sp>
          <p:sp>
            <p:nvSpPr>
              <p:cNvPr id="21" name="Freeform 21"/>
              <p:cNvSpPr/>
              <p:nvPr/>
            </p:nvSpPr>
            <p:spPr>
              <a:xfrm>
                <a:off x="6238159" y="6673987"/>
                <a:ext cx="4290122" cy="8434643"/>
              </a:xfrm>
              <a:custGeom>
                <a:avLst/>
                <a:gdLst/>
                <a:ahLst/>
                <a:cxnLst/>
                <a:rect l="l" t="t" r="r" b="b"/>
                <a:pathLst>
                  <a:path w="4290122" h="8434643">
                    <a:moveTo>
                      <a:pt x="127000" y="8371426"/>
                    </a:moveTo>
                    <a:cubicBezTo>
                      <a:pt x="126844" y="8336467"/>
                      <a:pt x="98460" y="8308210"/>
                      <a:pt x="63500" y="8308210"/>
                    </a:cubicBezTo>
                    <a:cubicBezTo>
                      <a:pt x="28541" y="8308210"/>
                      <a:pt x="156" y="8336467"/>
                      <a:pt x="0" y="8371426"/>
                    </a:cubicBezTo>
                    <a:cubicBezTo>
                      <a:pt x="156" y="8406386"/>
                      <a:pt x="28541" y="8434643"/>
                      <a:pt x="63500" y="8434643"/>
                    </a:cubicBezTo>
                    <a:cubicBezTo>
                      <a:pt x="98460" y="8434643"/>
                      <a:pt x="126844" y="8406386"/>
                      <a:pt x="127000" y="8371426"/>
                    </a:cubicBezTo>
                    <a:close/>
                    <a:moveTo>
                      <a:pt x="37984" y="8358564"/>
                    </a:moveTo>
                    <a:lnTo>
                      <a:pt x="89016" y="8384289"/>
                    </a:lnTo>
                    <a:lnTo>
                      <a:pt x="4290122" y="25727"/>
                    </a:lnTo>
                    <a:lnTo>
                      <a:pt x="4239091" y="0"/>
                    </a:lnTo>
                    <a:close/>
                  </a:path>
                </a:pathLst>
              </a:custGeom>
              <a:solidFill>
                <a:srgbClr val="000000"/>
              </a:solidFill>
            </p:spPr>
          </p:sp>
          <p:sp>
            <p:nvSpPr>
              <p:cNvPr id="22" name="Freeform 22"/>
              <p:cNvSpPr/>
              <p:nvPr/>
            </p:nvSpPr>
            <p:spPr>
              <a:xfrm>
                <a:off x="10439265" y="6623634"/>
                <a:ext cx="4277968" cy="2317425"/>
              </a:xfrm>
              <a:custGeom>
                <a:avLst/>
                <a:gdLst/>
                <a:ahLst/>
                <a:cxnLst/>
                <a:rect l="l" t="t" r="r" b="b"/>
                <a:pathLst>
                  <a:path w="4277968" h="2317425">
                    <a:moveTo>
                      <a:pt x="127000" y="63217"/>
                    </a:moveTo>
                    <a:cubicBezTo>
                      <a:pt x="126844" y="28258"/>
                      <a:pt x="98460" y="0"/>
                      <a:pt x="63500" y="0"/>
                    </a:cubicBezTo>
                    <a:cubicBezTo>
                      <a:pt x="28540" y="0"/>
                      <a:pt x="157" y="28258"/>
                      <a:pt x="0" y="63217"/>
                    </a:cubicBezTo>
                    <a:cubicBezTo>
                      <a:pt x="157" y="98176"/>
                      <a:pt x="28540" y="126433"/>
                      <a:pt x="63500" y="126433"/>
                    </a:cubicBezTo>
                    <a:cubicBezTo>
                      <a:pt x="98460" y="126433"/>
                      <a:pt x="126844" y="98176"/>
                      <a:pt x="127000" y="63217"/>
                    </a:cubicBezTo>
                    <a:close/>
                    <a:moveTo>
                      <a:pt x="76861" y="37958"/>
                    </a:moveTo>
                    <a:lnTo>
                      <a:pt x="50140" y="88476"/>
                    </a:lnTo>
                    <a:lnTo>
                      <a:pt x="4251246" y="2317426"/>
                    </a:lnTo>
                    <a:lnTo>
                      <a:pt x="4277968" y="2266908"/>
                    </a:lnTo>
                    <a:close/>
                  </a:path>
                </a:pathLst>
              </a:custGeom>
              <a:solidFill>
                <a:srgbClr val="000000"/>
              </a:solidFill>
            </p:spPr>
          </p:sp>
          <p:sp>
            <p:nvSpPr>
              <p:cNvPr id="23" name="Freeform 23"/>
              <p:cNvSpPr/>
              <p:nvPr/>
            </p:nvSpPr>
            <p:spPr>
              <a:xfrm>
                <a:off x="14640371" y="7180872"/>
                <a:ext cx="4328106" cy="1798145"/>
              </a:xfrm>
              <a:custGeom>
                <a:avLst/>
                <a:gdLst/>
                <a:ahLst/>
                <a:cxnLst/>
                <a:rect l="l" t="t" r="r" b="b"/>
                <a:pathLst>
                  <a:path w="4328106" h="1798145">
                    <a:moveTo>
                      <a:pt x="127000" y="1734929"/>
                    </a:moveTo>
                    <a:cubicBezTo>
                      <a:pt x="126844" y="1699970"/>
                      <a:pt x="98460" y="1671712"/>
                      <a:pt x="63500" y="1671712"/>
                    </a:cubicBezTo>
                    <a:cubicBezTo>
                      <a:pt x="28541" y="1671712"/>
                      <a:pt x="157" y="1699970"/>
                      <a:pt x="0" y="1734929"/>
                    </a:cubicBezTo>
                    <a:cubicBezTo>
                      <a:pt x="157" y="1769888"/>
                      <a:pt x="28541" y="1798145"/>
                      <a:pt x="63500" y="1798145"/>
                    </a:cubicBezTo>
                    <a:cubicBezTo>
                      <a:pt x="98460" y="1798145"/>
                      <a:pt x="126844" y="1769888"/>
                      <a:pt x="127000" y="1734929"/>
                    </a:cubicBezTo>
                    <a:close/>
                    <a:moveTo>
                      <a:pt x="52963" y="1708368"/>
                    </a:moveTo>
                    <a:lnTo>
                      <a:pt x="74038" y="1761490"/>
                    </a:lnTo>
                    <a:lnTo>
                      <a:pt x="4275144" y="89777"/>
                    </a:lnTo>
                    <a:lnTo>
                      <a:pt x="4254070" y="36655"/>
                    </a:lnTo>
                    <a:close/>
                    <a:moveTo>
                      <a:pt x="4328107" y="63216"/>
                    </a:moveTo>
                    <a:cubicBezTo>
                      <a:pt x="4327950" y="28257"/>
                      <a:pt x="4299566" y="0"/>
                      <a:pt x="4264607" y="0"/>
                    </a:cubicBezTo>
                    <a:cubicBezTo>
                      <a:pt x="4229648" y="0"/>
                      <a:pt x="4201263" y="28257"/>
                      <a:pt x="4201107" y="63216"/>
                    </a:cubicBezTo>
                    <a:cubicBezTo>
                      <a:pt x="4201263" y="98175"/>
                      <a:pt x="4229648" y="126432"/>
                      <a:pt x="4264607" y="126432"/>
                    </a:cubicBezTo>
                    <a:cubicBezTo>
                      <a:pt x="4299566" y="126432"/>
                      <a:pt x="4327950" y="98175"/>
                      <a:pt x="4328107" y="63216"/>
                    </a:cubicBezTo>
                    <a:close/>
                  </a:path>
                </a:pathLst>
              </a:custGeom>
              <a:solidFill>
                <a:srgbClr val="000000"/>
              </a:solidFill>
            </p:spPr>
          </p:sp>
        </p:grpSp>
      </p:grpSp>
      <p:sp>
        <p:nvSpPr>
          <p:cNvPr id="24" name="AutoShape 24"/>
          <p:cNvSpPr/>
          <p:nvPr/>
        </p:nvSpPr>
        <p:spPr>
          <a:xfrm>
            <a:off x="10356804" y="-1"/>
            <a:ext cx="7931196" cy="10287001"/>
          </a:xfrm>
          <a:prstGeom prst="rect">
            <a:avLst/>
          </a:prstGeom>
          <a:solidFill>
            <a:srgbClr val="000000"/>
          </a:solidFill>
        </p:spPr>
      </p:sp>
      <p:grpSp>
        <p:nvGrpSpPr>
          <p:cNvPr id="25" name="Group 25"/>
          <p:cNvGrpSpPr/>
          <p:nvPr/>
        </p:nvGrpSpPr>
        <p:grpSpPr>
          <a:xfrm>
            <a:off x="10929950" y="2285980"/>
            <a:ext cx="6686540" cy="5027092"/>
            <a:chOff x="0" y="57150"/>
            <a:chExt cx="7583893" cy="3551879"/>
          </a:xfrm>
        </p:grpSpPr>
        <p:sp>
          <p:nvSpPr>
            <p:cNvPr id="26" name="TextBox 26"/>
            <p:cNvSpPr txBox="1"/>
            <p:nvPr/>
          </p:nvSpPr>
          <p:spPr>
            <a:xfrm>
              <a:off x="0" y="57150"/>
              <a:ext cx="7583893" cy="2393818"/>
            </a:xfrm>
            <a:prstGeom prst="rect">
              <a:avLst/>
            </a:prstGeom>
          </p:spPr>
          <p:txBody>
            <a:bodyPr lIns="0" tIns="0" rIns="0" bIns="0" rtlCol="0" anchor="t">
              <a:spAutoFit/>
            </a:bodyPr>
            <a:lstStyle/>
            <a:p>
              <a:pPr marL="0" lvl="0" indent="0" algn="r">
                <a:lnSpc>
                  <a:spcPts val="7039"/>
                </a:lnSpc>
              </a:pPr>
              <a:r>
                <a:rPr lang="en-US" sz="6000" u="none" spc="959" dirty="0" smtClean="0">
                  <a:solidFill>
                    <a:srgbClr val="FFFFFF"/>
                  </a:solidFill>
                  <a:latin typeface="+mj-lt"/>
                </a:rPr>
                <a:t>LIBRARIES </a:t>
              </a:r>
              <a:r>
                <a:rPr lang="en-US" sz="6000" spc="959" dirty="0" smtClean="0">
                  <a:solidFill>
                    <a:srgbClr val="FFFFFF"/>
                  </a:solidFill>
                  <a:latin typeface="+mj-lt"/>
                </a:rPr>
                <a:t>&amp; TOOLS </a:t>
              </a:r>
              <a:r>
                <a:rPr lang="en-US" sz="6000" u="none" spc="959" dirty="0" smtClean="0">
                  <a:solidFill>
                    <a:srgbClr val="FFFFFF"/>
                  </a:solidFill>
                  <a:latin typeface="+mj-lt"/>
                </a:rPr>
                <a:t>USED</a:t>
              </a:r>
            </a:p>
          </p:txBody>
        </p:sp>
        <p:sp>
          <p:nvSpPr>
            <p:cNvPr id="27" name="TextBox 27"/>
            <p:cNvSpPr txBox="1"/>
            <p:nvPr/>
          </p:nvSpPr>
          <p:spPr>
            <a:xfrm>
              <a:off x="1066799" y="1842177"/>
              <a:ext cx="6517094" cy="1766852"/>
            </a:xfrm>
            <a:prstGeom prst="rect">
              <a:avLst/>
            </a:prstGeom>
          </p:spPr>
          <p:txBody>
            <a:bodyPr lIns="0" tIns="0" rIns="0" bIns="0" rtlCol="0" anchor="t">
              <a:spAutoFit/>
            </a:bodyPr>
            <a:lstStyle/>
            <a:p>
              <a:pPr marL="0" lvl="0" indent="0" algn="r">
                <a:lnSpc>
                  <a:spcPts val="3919"/>
                </a:lnSpc>
              </a:pPr>
              <a:r>
                <a:rPr lang="en-US" sz="4400" u="none" dirty="0" err="1" smtClean="0">
                  <a:solidFill>
                    <a:schemeClr val="bg1"/>
                  </a:solidFill>
                  <a:latin typeface="+mj-lt"/>
                </a:rPr>
                <a:t>Keras</a:t>
              </a:r>
              <a:endParaRPr lang="en-US" sz="4400" u="none" dirty="0" smtClean="0">
                <a:solidFill>
                  <a:schemeClr val="bg1"/>
                </a:solidFill>
                <a:latin typeface="+mj-lt"/>
              </a:endParaRPr>
            </a:p>
            <a:p>
              <a:pPr marL="0" lvl="0" indent="0" algn="r">
                <a:lnSpc>
                  <a:spcPts val="3919"/>
                </a:lnSpc>
              </a:pPr>
              <a:endParaRPr lang="en-US" sz="4400" dirty="0" smtClean="0">
                <a:solidFill>
                  <a:schemeClr val="bg1"/>
                </a:solidFill>
                <a:latin typeface="+mj-lt"/>
              </a:endParaRPr>
            </a:p>
            <a:p>
              <a:pPr marL="0" lvl="0" indent="0" algn="r">
                <a:lnSpc>
                  <a:spcPts val="3919"/>
                </a:lnSpc>
              </a:pPr>
              <a:r>
                <a:rPr lang="en-US" sz="4400" u="none" dirty="0" err="1" smtClean="0">
                  <a:solidFill>
                    <a:schemeClr val="bg1"/>
                  </a:solidFill>
                  <a:latin typeface="+mj-lt"/>
                </a:rPr>
                <a:t>OpenCV</a:t>
              </a:r>
              <a:endParaRPr lang="en-US" sz="4400" u="none" dirty="0" smtClean="0">
                <a:solidFill>
                  <a:schemeClr val="bg1"/>
                </a:solidFill>
                <a:latin typeface="+mj-lt"/>
              </a:endParaRPr>
            </a:p>
            <a:p>
              <a:pPr marL="0" lvl="0" indent="0" algn="r">
                <a:lnSpc>
                  <a:spcPts val="3919"/>
                </a:lnSpc>
              </a:pPr>
              <a:endParaRPr lang="en-US" sz="4400" u="none" dirty="0" smtClean="0">
                <a:solidFill>
                  <a:schemeClr val="bg1"/>
                </a:solidFill>
                <a:latin typeface="+mj-lt"/>
              </a:endParaRPr>
            </a:p>
            <a:p>
              <a:pPr marL="0" lvl="0" indent="0" algn="r">
                <a:lnSpc>
                  <a:spcPts val="3919"/>
                </a:lnSpc>
              </a:pPr>
              <a:r>
                <a:rPr lang="en-US" sz="4400" dirty="0" smtClean="0">
                  <a:solidFill>
                    <a:schemeClr val="bg1"/>
                  </a:solidFill>
                  <a:latin typeface="+mj-lt"/>
                </a:rPr>
                <a:t>PyQt5</a:t>
              </a:r>
              <a:endParaRPr lang="en-US" sz="4400" u="none" dirty="0">
                <a:solidFill>
                  <a:schemeClr val="bg1"/>
                </a:solidFill>
                <a:latin typeface="+mj-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p:cNvSpPr/>
          <p:nvPr/>
        </p:nvSpPr>
        <p:spPr>
          <a:xfrm>
            <a:off x="1071506" y="3428988"/>
            <a:ext cx="10001288" cy="3539430"/>
          </a:xfrm>
          <a:prstGeom prst="rect">
            <a:avLst/>
          </a:prstGeom>
        </p:spPr>
        <p:txBody>
          <a:bodyPr wrap="square">
            <a:spAutoFit/>
          </a:bodyPr>
          <a:lstStyle/>
          <a:p>
            <a:pPr algn="just" fontAlgn="base"/>
            <a:r>
              <a:rPr lang="en-IN" sz="3200" dirty="0" err="1" smtClean="0">
                <a:solidFill>
                  <a:schemeClr val="bg1"/>
                </a:solidFill>
              </a:rPr>
              <a:t>Keras</a:t>
            </a:r>
            <a:r>
              <a:rPr lang="en-IN" sz="3200" dirty="0" smtClean="0">
                <a:solidFill>
                  <a:schemeClr val="bg1"/>
                </a:solidFill>
              </a:rPr>
              <a:t> is an API designed for human beings, not machines. </a:t>
            </a:r>
            <a:r>
              <a:rPr lang="en-IN" sz="3200" dirty="0" err="1" smtClean="0">
                <a:solidFill>
                  <a:schemeClr val="bg1"/>
                </a:solidFill>
              </a:rPr>
              <a:t>Keras</a:t>
            </a:r>
            <a:r>
              <a:rPr lang="en-IN" sz="3200" dirty="0" smtClean="0">
                <a:solidFill>
                  <a:schemeClr val="bg1"/>
                </a:solidFill>
              </a:rPr>
              <a:t> follows best practices for reducing cognitive load: it offers consistent &amp; simple APIs, it minimizes the number of user actions required for common use cases, and it provides clear &amp; actionable error messages. It also has extensive documentation and developer guides.</a:t>
            </a:r>
            <a:endParaRPr lang="en-IN" sz="3200" dirty="0">
              <a:solidFill>
                <a:schemeClr val="bg1"/>
              </a:solidFill>
              <a:latin typeface="Bell MT" pitchFamily="18" charset="0"/>
            </a:endParaRPr>
          </a:p>
        </p:txBody>
      </p:sp>
      <p:sp>
        <p:nvSpPr>
          <p:cNvPr id="19" name="TextBox 18"/>
          <p:cNvSpPr txBox="1"/>
          <p:nvPr/>
        </p:nvSpPr>
        <p:spPr>
          <a:xfrm>
            <a:off x="3929026" y="1928790"/>
            <a:ext cx="4857784" cy="707886"/>
          </a:xfrm>
          <a:prstGeom prst="rect">
            <a:avLst/>
          </a:prstGeom>
          <a:noFill/>
        </p:spPr>
        <p:txBody>
          <a:bodyPr wrap="square" rtlCol="0">
            <a:spAutoFit/>
          </a:bodyPr>
          <a:lstStyle/>
          <a:p>
            <a:pPr algn="ctr"/>
            <a:r>
              <a:rPr lang="en-IN" sz="4000" dirty="0" err="1" smtClean="0">
                <a:solidFill>
                  <a:schemeClr val="bg1"/>
                </a:solidFill>
              </a:rPr>
              <a:t>Keras</a:t>
            </a:r>
            <a:endParaRPr lang="en-IN" sz="4000" dirty="0">
              <a:solidFill>
                <a:schemeClr val="bg1"/>
              </a:solidFill>
            </a:endParaRPr>
          </a:p>
        </p:txBody>
      </p:sp>
      <p:sp>
        <p:nvSpPr>
          <p:cNvPr id="7" name="AutoShape 15"/>
          <p:cNvSpPr/>
          <p:nvPr/>
        </p:nvSpPr>
        <p:spPr>
          <a:xfrm>
            <a:off x="15716296" y="1000096"/>
            <a:ext cx="2143030" cy="8501122"/>
          </a:xfrm>
          <a:prstGeom prst="rect">
            <a:avLst/>
          </a:prstGeom>
          <a:solidFill>
            <a:srgbClr val="FFFFFF">
              <a:alpha val="29804"/>
            </a:srgbClr>
          </a:solidFill>
        </p:spPr>
      </p:sp>
      <p:sp>
        <p:nvSpPr>
          <p:cNvPr id="8" name="AutoShape 16"/>
          <p:cNvSpPr/>
          <p:nvPr/>
        </p:nvSpPr>
        <p:spPr>
          <a:xfrm>
            <a:off x="15716296" y="3857616"/>
            <a:ext cx="2143030" cy="5643602"/>
          </a:xfrm>
          <a:prstGeom prst="rect">
            <a:avLst/>
          </a:prstGeom>
          <a:solidFill>
            <a:srgbClr val="FFFFFF">
              <a:alpha val="29804"/>
            </a:srgbClr>
          </a:solidFill>
        </p:spPr>
      </p:sp>
      <p:sp>
        <p:nvSpPr>
          <p:cNvPr id="9" name="AutoShape 17"/>
          <p:cNvSpPr/>
          <p:nvPr/>
        </p:nvSpPr>
        <p:spPr>
          <a:xfrm>
            <a:off x="15716296" y="6643698"/>
            <a:ext cx="2143030" cy="2857519"/>
          </a:xfrm>
          <a:prstGeom prst="rect">
            <a:avLst/>
          </a:prstGeom>
          <a:solidFill>
            <a:srgbClr val="FFFFFF">
              <a:alpha val="29804"/>
            </a:srgbClr>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AutoShape 15"/>
          <p:cNvSpPr/>
          <p:nvPr/>
        </p:nvSpPr>
        <p:spPr>
          <a:xfrm>
            <a:off x="1028700" y="1000096"/>
            <a:ext cx="2143030" cy="8501122"/>
          </a:xfrm>
          <a:prstGeom prst="rect">
            <a:avLst/>
          </a:prstGeom>
          <a:solidFill>
            <a:srgbClr val="FFFFFF">
              <a:alpha val="29804"/>
            </a:srgbClr>
          </a:solidFill>
        </p:spPr>
      </p:sp>
      <p:sp>
        <p:nvSpPr>
          <p:cNvPr id="16" name="AutoShape 16"/>
          <p:cNvSpPr/>
          <p:nvPr/>
        </p:nvSpPr>
        <p:spPr>
          <a:xfrm>
            <a:off x="1028700" y="3857616"/>
            <a:ext cx="2143030" cy="5643602"/>
          </a:xfrm>
          <a:prstGeom prst="rect">
            <a:avLst/>
          </a:prstGeom>
          <a:solidFill>
            <a:srgbClr val="FFFFFF">
              <a:alpha val="29804"/>
            </a:srgbClr>
          </a:solidFill>
        </p:spPr>
      </p:sp>
      <p:sp>
        <p:nvSpPr>
          <p:cNvPr id="18" name="Rectangle 17"/>
          <p:cNvSpPr/>
          <p:nvPr/>
        </p:nvSpPr>
        <p:spPr>
          <a:xfrm>
            <a:off x="7572364" y="3143236"/>
            <a:ext cx="10001288" cy="4524315"/>
          </a:xfrm>
          <a:prstGeom prst="rect">
            <a:avLst/>
          </a:prstGeom>
        </p:spPr>
        <p:txBody>
          <a:bodyPr wrap="square">
            <a:spAutoFit/>
          </a:bodyPr>
          <a:lstStyle/>
          <a:p>
            <a:pPr algn="just" fontAlgn="base"/>
            <a:r>
              <a:rPr lang="en-IN" sz="3200" b="1" dirty="0" err="1" smtClean="0">
                <a:solidFill>
                  <a:schemeClr val="bg1"/>
                </a:solidFill>
                <a:latin typeface="Bell MT" pitchFamily="18" charset="0"/>
              </a:rPr>
              <a:t>OpenCV</a:t>
            </a:r>
            <a:r>
              <a:rPr lang="en-IN" sz="3200" dirty="0" smtClean="0">
                <a:solidFill>
                  <a:schemeClr val="bg1"/>
                </a:solidFill>
                <a:latin typeface="Bell MT" pitchFamily="18" charset="0"/>
              </a:rPr>
              <a:t> is a huge open-source library for computer vision, machine learning, and image processing. It can process images and videos to identify objects, faces, or even the handwriting of a human. </a:t>
            </a:r>
          </a:p>
          <a:p>
            <a:pPr algn="just" fontAlgn="base"/>
            <a:endParaRPr lang="en-IN" sz="3200" dirty="0" smtClean="0">
              <a:solidFill>
                <a:schemeClr val="bg1"/>
              </a:solidFill>
              <a:latin typeface="Bell MT" pitchFamily="18" charset="0"/>
            </a:endParaRPr>
          </a:p>
          <a:p>
            <a:pPr algn="just" fontAlgn="base"/>
            <a:r>
              <a:rPr lang="en-US" sz="3200" dirty="0" smtClean="0">
                <a:solidFill>
                  <a:schemeClr val="bg1"/>
                </a:solidFill>
                <a:latin typeface="Bell MT" panose="02020503060305020303" pitchFamily="18" charset="0"/>
              </a:rPr>
              <a:t>Using </a:t>
            </a:r>
            <a:r>
              <a:rPr lang="en-US" sz="3200" dirty="0" err="1" smtClean="0">
                <a:solidFill>
                  <a:schemeClr val="bg1"/>
                </a:solidFill>
                <a:latin typeface="Bell MT" panose="02020503060305020303" pitchFamily="18" charset="0"/>
              </a:rPr>
              <a:t>OpenCV</a:t>
            </a:r>
            <a:r>
              <a:rPr lang="en-US" sz="3200" dirty="0" smtClean="0">
                <a:solidFill>
                  <a:schemeClr val="bg1"/>
                </a:solidFill>
                <a:latin typeface="Bell MT" panose="02020503060305020303" pitchFamily="18" charset="0"/>
              </a:rPr>
              <a:t> it becomes easy to do complex tasks such as identify and recognize faces, identify objects, classify human actions in videos, track camera movements, track moving objects, extract 3D object models, and many more.</a:t>
            </a:r>
            <a:endParaRPr lang="en-IN" sz="3200" dirty="0">
              <a:solidFill>
                <a:schemeClr val="bg1"/>
              </a:solidFill>
              <a:latin typeface="Bell MT" pitchFamily="18" charset="0"/>
            </a:endParaRPr>
          </a:p>
        </p:txBody>
      </p:sp>
      <p:sp>
        <p:nvSpPr>
          <p:cNvPr id="19" name="TextBox 18"/>
          <p:cNvSpPr txBox="1"/>
          <p:nvPr/>
        </p:nvSpPr>
        <p:spPr>
          <a:xfrm>
            <a:off x="10429884" y="1643038"/>
            <a:ext cx="4857784" cy="707886"/>
          </a:xfrm>
          <a:prstGeom prst="rect">
            <a:avLst/>
          </a:prstGeom>
          <a:noFill/>
        </p:spPr>
        <p:txBody>
          <a:bodyPr wrap="square" rtlCol="0">
            <a:spAutoFit/>
          </a:bodyPr>
          <a:lstStyle/>
          <a:p>
            <a:pPr algn="ctr"/>
            <a:r>
              <a:rPr lang="en-IN" sz="4000" dirty="0" err="1" smtClean="0">
                <a:solidFill>
                  <a:schemeClr val="bg1"/>
                </a:solidFill>
              </a:rPr>
              <a:t>OpenCV</a:t>
            </a:r>
            <a:endParaRPr lang="en-IN" sz="4000" dirty="0">
              <a:solidFill>
                <a:schemeClr val="bg1"/>
              </a:solidFill>
            </a:endParaRPr>
          </a:p>
        </p:txBody>
      </p:sp>
      <p:sp>
        <p:nvSpPr>
          <p:cNvPr id="17" name="AutoShape 17"/>
          <p:cNvSpPr/>
          <p:nvPr/>
        </p:nvSpPr>
        <p:spPr>
          <a:xfrm>
            <a:off x="1028700" y="6643698"/>
            <a:ext cx="2143030" cy="2857519"/>
          </a:xfrm>
          <a:prstGeom prst="rect">
            <a:avLst/>
          </a:prstGeom>
          <a:solidFill>
            <a:srgbClr val="FFFFFF">
              <a:alpha val="29804"/>
            </a:srgbClr>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p:cNvSpPr/>
          <p:nvPr/>
        </p:nvSpPr>
        <p:spPr>
          <a:xfrm>
            <a:off x="1142944" y="3143236"/>
            <a:ext cx="10001288" cy="4031873"/>
          </a:xfrm>
          <a:prstGeom prst="rect">
            <a:avLst/>
          </a:prstGeom>
        </p:spPr>
        <p:txBody>
          <a:bodyPr wrap="square">
            <a:spAutoFit/>
          </a:bodyPr>
          <a:lstStyle/>
          <a:p>
            <a:r>
              <a:rPr lang="en-IN" sz="3200" dirty="0" smtClean="0">
                <a:solidFill>
                  <a:schemeClr val="bg1"/>
                </a:solidFill>
                <a:latin typeface="Bell MT" pitchFamily="18" charset="0"/>
              </a:rPr>
              <a:t>PyQt5 is one of the most used </a:t>
            </a:r>
            <a:r>
              <a:rPr lang="en-IN" sz="3200" b="1" dirty="0" smtClean="0">
                <a:solidFill>
                  <a:schemeClr val="bg1"/>
                </a:solidFill>
                <a:latin typeface="Bell MT" pitchFamily="18" charset="0"/>
              </a:rPr>
              <a:t>modules in building GUI apps in Python</a:t>
            </a:r>
            <a:r>
              <a:rPr lang="en-IN" sz="3200" dirty="0" smtClean="0">
                <a:solidFill>
                  <a:schemeClr val="bg1"/>
                </a:solidFill>
                <a:latin typeface="Bell MT" pitchFamily="18" charset="0"/>
              </a:rPr>
              <a:t>, and that's due to its simplicity as you will see.</a:t>
            </a:r>
          </a:p>
          <a:p>
            <a:endParaRPr lang="en-IN" sz="3200" dirty="0" smtClean="0">
              <a:solidFill>
                <a:schemeClr val="bg1"/>
              </a:solidFill>
              <a:latin typeface="Bell MT" pitchFamily="18" charset="0"/>
            </a:endParaRPr>
          </a:p>
          <a:p>
            <a:r>
              <a:rPr lang="en-IN" sz="3200" dirty="0" smtClean="0">
                <a:solidFill>
                  <a:schemeClr val="bg1"/>
                </a:solidFill>
                <a:latin typeface="Bell MT" pitchFamily="18" charset="0"/>
              </a:rPr>
              <a:t>Another great feature that encourages developers to use PyQt5 is the PyQt5 designer, which makes it so easy to develop complex GUI apps in a short time. You just drag your widgets to build your form.</a:t>
            </a:r>
            <a:endParaRPr lang="en-IN" sz="3200" dirty="0">
              <a:solidFill>
                <a:schemeClr val="bg1"/>
              </a:solidFill>
              <a:latin typeface="Bell MT" pitchFamily="18" charset="0"/>
            </a:endParaRPr>
          </a:p>
        </p:txBody>
      </p:sp>
      <p:sp>
        <p:nvSpPr>
          <p:cNvPr id="19" name="TextBox 18"/>
          <p:cNvSpPr txBox="1"/>
          <p:nvPr/>
        </p:nvSpPr>
        <p:spPr>
          <a:xfrm>
            <a:off x="3714712" y="1643038"/>
            <a:ext cx="4857784" cy="707886"/>
          </a:xfrm>
          <a:prstGeom prst="rect">
            <a:avLst/>
          </a:prstGeom>
          <a:noFill/>
        </p:spPr>
        <p:txBody>
          <a:bodyPr wrap="square" rtlCol="0">
            <a:spAutoFit/>
          </a:bodyPr>
          <a:lstStyle/>
          <a:p>
            <a:pPr algn="ctr"/>
            <a:r>
              <a:rPr lang="en-IN" sz="4000" dirty="0" smtClean="0">
                <a:solidFill>
                  <a:schemeClr val="bg1"/>
                </a:solidFill>
              </a:rPr>
              <a:t>PyQt5</a:t>
            </a:r>
          </a:p>
        </p:txBody>
      </p:sp>
      <p:sp>
        <p:nvSpPr>
          <p:cNvPr id="7" name="AutoShape 15"/>
          <p:cNvSpPr/>
          <p:nvPr/>
        </p:nvSpPr>
        <p:spPr>
          <a:xfrm>
            <a:off x="15716296" y="1000096"/>
            <a:ext cx="2143030" cy="8501122"/>
          </a:xfrm>
          <a:prstGeom prst="rect">
            <a:avLst/>
          </a:prstGeom>
          <a:solidFill>
            <a:srgbClr val="FFFFFF">
              <a:alpha val="29804"/>
            </a:srgbClr>
          </a:solidFill>
        </p:spPr>
      </p:sp>
      <p:sp>
        <p:nvSpPr>
          <p:cNvPr id="8" name="AutoShape 16"/>
          <p:cNvSpPr/>
          <p:nvPr/>
        </p:nvSpPr>
        <p:spPr>
          <a:xfrm>
            <a:off x="15716296" y="3857616"/>
            <a:ext cx="2143030" cy="5643602"/>
          </a:xfrm>
          <a:prstGeom prst="rect">
            <a:avLst/>
          </a:prstGeom>
          <a:solidFill>
            <a:srgbClr val="FFFFFF">
              <a:alpha val="29804"/>
            </a:srgbClr>
          </a:solidFill>
        </p:spPr>
      </p:sp>
      <p:sp>
        <p:nvSpPr>
          <p:cNvPr id="9" name="AutoShape 17"/>
          <p:cNvSpPr/>
          <p:nvPr/>
        </p:nvSpPr>
        <p:spPr>
          <a:xfrm>
            <a:off x="15716296" y="6643698"/>
            <a:ext cx="2143030" cy="2857519"/>
          </a:xfrm>
          <a:prstGeom prst="rect">
            <a:avLst/>
          </a:prstGeom>
          <a:solidFill>
            <a:srgbClr val="FFFFFF">
              <a:alpha val="29804"/>
            </a:srgbClr>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692</Words>
  <Application>Microsoft Office PowerPoint</Application>
  <PresentationFormat>Custom</PresentationFormat>
  <Paragraphs>101</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Enriqueta Medium</vt:lpstr>
      <vt:lpstr>Futura Md BT</vt:lpstr>
      <vt:lpstr>Book Antiqua</vt:lpstr>
      <vt:lpstr>Bell MT</vt:lpstr>
      <vt:lpstr>Calibri</vt:lpstr>
      <vt:lpstr>Bodoni Bk BT</vt:lpstr>
      <vt:lpstr>Berlin Sans FB</vt:lpstr>
      <vt:lpstr>Cambria</vt:lpstr>
      <vt:lpstr>Felix Titling</vt:lpstr>
      <vt:lpstr>High Tower Text</vt:lpstr>
      <vt:lpstr>Arial Rounded MT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Poonam Verma</dc:creator>
  <cp:lastModifiedBy>Lenovo</cp:lastModifiedBy>
  <cp:revision>72</cp:revision>
  <dcterms:created xsi:type="dcterms:W3CDTF">2006-08-16T00:00:00Z</dcterms:created>
  <dcterms:modified xsi:type="dcterms:W3CDTF">2021-11-23T03:14:35Z</dcterms:modified>
  <dc:identifier>DAEtvBO9VOo</dc:identifier>
</cp:coreProperties>
</file>